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2" r:id="rId3"/>
    <p:sldId id="273" r:id="rId4"/>
    <p:sldId id="274" r:id="rId5"/>
    <p:sldId id="275" r:id="rId6"/>
    <p:sldId id="262" r:id="rId7"/>
    <p:sldId id="258" r:id="rId8"/>
    <p:sldId id="265" r:id="rId9"/>
    <p:sldId id="263" r:id="rId10"/>
    <p:sldId id="264" r:id="rId11"/>
    <p:sldId id="271" r:id="rId12"/>
    <p:sldId id="278" r:id="rId13"/>
    <p:sldId id="279" r:id="rId14"/>
    <p:sldId id="280" r:id="rId15"/>
    <p:sldId id="281" r:id="rId16"/>
    <p:sldId id="283" r:id="rId17"/>
    <p:sldId id="284" r:id="rId18"/>
    <p:sldId id="285" r:id="rId19"/>
    <p:sldId id="290" r:id="rId20"/>
    <p:sldId id="286" r:id="rId21"/>
    <p:sldId id="287" r:id="rId22"/>
    <p:sldId id="288" r:id="rId23"/>
    <p:sldId id="28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1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4F043-EB5E-4859-975A-4890288210F8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EBD3B8A-C895-4650-823F-C7546232A94C}">
      <dgm:prSet phldrT="[Текст]"/>
      <dgm:spPr/>
      <dgm:t>
        <a:bodyPr/>
        <a:lstStyle/>
        <a:p>
          <a:r>
            <a:rPr lang="ru-RU" dirty="0" smtClean="0"/>
            <a:t>Спасибо</a:t>
          </a:r>
          <a:endParaRPr lang="ru-RU" dirty="0"/>
        </a:p>
      </dgm:t>
    </dgm:pt>
    <dgm:pt modelId="{C6F70D8D-6D45-4B03-B2F7-5BF51C06460A}" type="parTrans" cxnId="{CB0196B0-C17D-4DB5-9FDD-29E014A0E971}">
      <dgm:prSet/>
      <dgm:spPr/>
      <dgm:t>
        <a:bodyPr/>
        <a:lstStyle/>
        <a:p>
          <a:endParaRPr lang="ru-RU"/>
        </a:p>
      </dgm:t>
    </dgm:pt>
    <dgm:pt modelId="{8B815910-7667-42E8-B328-768F2745F2AA}" type="sibTrans" cxnId="{CB0196B0-C17D-4DB5-9FDD-29E014A0E971}">
      <dgm:prSet/>
      <dgm:spPr/>
      <dgm:t>
        <a:bodyPr/>
        <a:lstStyle/>
        <a:p>
          <a:endParaRPr lang="ru-RU"/>
        </a:p>
      </dgm:t>
    </dgm:pt>
    <dgm:pt modelId="{CF8EC867-57D9-4594-92F2-5BCF9E85637C}">
      <dgm:prSet phldrT="[Текст]"/>
      <dgm:spPr/>
      <dgm:t>
        <a:bodyPr/>
        <a:lstStyle/>
        <a:p>
          <a:r>
            <a:rPr lang="ru-RU" dirty="0" smtClean="0"/>
            <a:t>за</a:t>
          </a:r>
          <a:endParaRPr lang="ru-RU" dirty="0"/>
        </a:p>
      </dgm:t>
    </dgm:pt>
    <dgm:pt modelId="{28784AAB-4D9D-4B36-B593-96696C0B59D6}" type="parTrans" cxnId="{6F271C33-636C-4111-A80C-327584AAE872}">
      <dgm:prSet/>
      <dgm:spPr/>
      <dgm:t>
        <a:bodyPr/>
        <a:lstStyle/>
        <a:p>
          <a:endParaRPr lang="ru-RU"/>
        </a:p>
      </dgm:t>
    </dgm:pt>
    <dgm:pt modelId="{C45F9B03-6970-4878-BF47-026747751128}" type="sibTrans" cxnId="{6F271C33-636C-4111-A80C-327584AAE872}">
      <dgm:prSet/>
      <dgm:spPr/>
      <dgm:t>
        <a:bodyPr/>
        <a:lstStyle/>
        <a:p>
          <a:endParaRPr lang="ru-RU"/>
        </a:p>
      </dgm:t>
    </dgm:pt>
    <dgm:pt modelId="{82C3BFFD-AF07-4CC4-A836-7B9B17673B2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внимание.</a:t>
          </a: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A015BE72-2EDD-4D43-85A7-C26ABA50BA96}" type="parTrans" cxnId="{21D2ABCC-D2E2-40B6-826F-AB4F7A01BB8E}">
      <dgm:prSet/>
      <dgm:spPr/>
      <dgm:t>
        <a:bodyPr/>
        <a:lstStyle/>
        <a:p>
          <a:endParaRPr lang="ru-RU"/>
        </a:p>
      </dgm:t>
    </dgm:pt>
    <dgm:pt modelId="{04FD611A-368B-4176-9ECD-5FBA7E9DBE46}" type="sibTrans" cxnId="{21D2ABCC-D2E2-40B6-826F-AB4F7A01BB8E}">
      <dgm:prSet/>
      <dgm:spPr/>
      <dgm:t>
        <a:bodyPr/>
        <a:lstStyle/>
        <a:p>
          <a:endParaRPr lang="ru-RU"/>
        </a:p>
      </dgm:t>
    </dgm:pt>
    <dgm:pt modelId="{5BEB88A1-5F5E-4BEB-A300-0CE69B38C665}" type="pres">
      <dgm:prSet presAssocID="{4D04F043-EB5E-4859-975A-4890288210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20B2E4-8C16-4324-A0FE-1F5802526CC0}" type="pres">
      <dgm:prSet presAssocID="{0EBD3B8A-C895-4650-823F-C7546232A9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3E45A-A262-47D5-8A8E-271D77393F8A}" type="pres">
      <dgm:prSet presAssocID="{8B815910-7667-42E8-B328-768F2745F2AA}" presName="sibTrans" presStyleCnt="0"/>
      <dgm:spPr/>
    </dgm:pt>
    <dgm:pt modelId="{5CC32E0B-A03B-46B7-A51F-224794D86442}" type="pres">
      <dgm:prSet presAssocID="{CF8EC867-57D9-4594-92F2-5BCF9E8563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7E4A03-DDB9-4C68-85E3-D16221CDF489}" type="pres">
      <dgm:prSet presAssocID="{C45F9B03-6970-4878-BF47-026747751128}" presName="sibTrans" presStyleCnt="0"/>
      <dgm:spPr/>
    </dgm:pt>
    <dgm:pt modelId="{6DDDA6F2-EA9D-4549-BAA3-0360EF638066}" type="pres">
      <dgm:prSet presAssocID="{82C3BFFD-AF07-4CC4-A836-7B9B17673B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BD7B51-0CEA-4028-88EB-DD0BBD3102FA}" type="presOf" srcId="{82C3BFFD-AF07-4CC4-A836-7B9B17673B23}" destId="{6DDDA6F2-EA9D-4549-BAA3-0360EF638066}" srcOrd="0" destOrd="0" presId="urn:microsoft.com/office/officeart/2005/8/layout/hList6"/>
    <dgm:cxn modelId="{CB0196B0-C17D-4DB5-9FDD-29E014A0E971}" srcId="{4D04F043-EB5E-4859-975A-4890288210F8}" destId="{0EBD3B8A-C895-4650-823F-C7546232A94C}" srcOrd="0" destOrd="0" parTransId="{C6F70D8D-6D45-4B03-B2F7-5BF51C06460A}" sibTransId="{8B815910-7667-42E8-B328-768F2745F2AA}"/>
    <dgm:cxn modelId="{6F271C33-636C-4111-A80C-327584AAE872}" srcId="{4D04F043-EB5E-4859-975A-4890288210F8}" destId="{CF8EC867-57D9-4594-92F2-5BCF9E85637C}" srcOrd="1" destOrd="0" parTransId="{28784AAB-4D9D-4B36-B593-96696C0B59D6}" sibTransId="{C45F9B03-6970-4878-BF47-026747751128}"/>
    <dgm:cxn modelId="{21D2ABCC-D2E2-40B6-826F-AB4F7A01BB8E}" srcId="{4D04F043-EB5E-4859-975A-4890288210F8}" destId="{82C3BFFD-AF07-4CC4-A836-7B9B17673B23}" srcOrd="2" destOrd="0" parTransId="{A015BE72-2EDD-4D43-85A7-C26ABA50BA96}" sibTransId="{04FD611A-368B-4176-9ECD-5FBA7E9DBE46}"/>
    <dgm:cxn modelId="{80C9A09F-4B79-4F7D-B5B2-75ACE5965D49}" type="presOf" srcId="{0EBD3B8A-C895-4650-823F-C7546232A94C}" destId="{E620B2E4-8C16-4324-A0FE-1F5802526CC0}" srcOrd="0" destOrd="0" presId="urn:microsoft.com/office/officeart/2005/8/layout/hList6"/>
    <dgm:cxn modelId="{DD3A1208-4BE7-41D5-8C50-55C411583709}" type="presOf" srcId="{4D04F043-EB5E-4859-975A-4890288210F8}" destId="{5BEB88A1-5F5E-4BEB-A300-0CE69B38C665}" srcOrd="0" destOrd="0" presId="urn:microsoft.com/office/officeart/2005/8/layout/hList6"/>
    <dgm:cxn modelId="{F82FEB88-0ACF-4DEB-AD6D-A7527A927C85}" type="presOf" srcId="{CF8EC867-57D9-4594-92F2-5BCF9E85637C}" destId="{5CC32E0B-A03B-46B7-A51F-224794D86442}" srcOrd="0" destOrd="0" presId="urn:microsoft.com/office/officeart/2005/8/layout/hList6"/>
    <dgm:cxn modelId="{D877E1BB-B971-4F9B-BDA9-D231BEC687EE}" type="presParOf" srcId="{5BEB88A1-5F5E-4BEB-A300-0CE69B38C665}" destId="{E620B2E4-8C16-4324-A0FE-1F5802526CC0}" srcOrd="0" destOrd="0" presId="urn:microsoft.com/office/officeart/2005/8/layout/hList6"/>
    <dgm:cxn modelId="{E447B1BF-9C8F-42B1-AB8D-5A5C9666657C}" type="presParOf" srcId="{5BEB88A1-5F5E-4BEB-A300-0CE69B38C665}" destId="{5973E45A-A262-47D5-8A8E-271D77393F8A}" srcOrd="1" destOrd="0" presId="urn:microsoft.com/office/officeart/2005/8/layout/hList6"/>
    <dgm:cxn modelId="{B800419D-6958-4424-A6F7-F0E64AB9AFB6}" type="presParOf" srcId="{5BEB88A1-5F5E-4BEB-A300-0CE69B38C665}" destId="{5CC32E0B-A03B-46B7-A51F-224794D86442}" srcOrd="2" destOrd="0" presId="urn:microsoft.com/office/officeart/2005/8/layout/hList6"/>
    <dgm:cxn modelId="{366A127B-8400-4283-B336-A43DD4950D1E}" type="presParOf" srcId="{5BEB88A1-5F5E-4BEB-A300-0CE69B38C665}" destId="{C97E4A03-DDB9-4C68-85E3-D16221CDF489}" srcOrd="3" destOrd="0" presId="urn:microsoft.com/office/officeart/2005/8/layout/hList6"/>
    <dgm:cxn modelId="{8445AC7E-046B-4261-A588-18006C30AD7A}" type="presParOf" srcId="{5BEB88A1-5F5E-4BEB-A300-0CE69B38C665}" destId="{6DDDA6F2-EA9D-4549-BAA3-0360EF638066}" srcOrd="4" destOrd="0" presId="urn:microsoft.com/office/officeart/2005/8/layout/hList6"/>
  </dgm:cxnLst>
  <dgm:bg/>
  <dgm:whole>
    <a:ln>
      <a:solidFill>
        <a:schemeClr val="bg2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0B2E4-8C16-4324-A0FE-1F5802526CC0}">
      <dsp:nvSpPr>
        <dsp:cNvPr id="0" name=""/>
        <dsp:cNvSpPr/>
      </dsp:nvSpPr>
      <dsp:spPr>
        <a:xfrm rot="16200000">
          <a:off x="-1205158" y="1206169"/>
          <a:ext cx="5040560" cy="2628221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5738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Спасибо</a:t>
          </a:r>
          <a:endParaRPr lang="ru-RU" sz="3700" kern="1200" dirty="0"/>
        </a:p>
      </dsp:txBody>
      <dsp:txXfrm rot="5400000">
        <a:off x="1011" y="1008112"/>
        <a:ext cx="2628221" cy="3024336"/>
      </dsp:txXfrm>
    </dsp:sp>
    <dsp:sp modelId="{5CC32E0B-A03B-46B7-A51F-224794D86442}">
      <dsp:nvSpPr>
        <dsp:cNvPr id="0" name=""/>
        <dsp:cNvSpPr/>
      </dsp:nvSpPr>
      <dsp:spPr>
        <a:xfrm rot="16200000">
          <a:off x="1620179" y="1206169"/>
          <a:ext cx="5040560" cy="2628221"/>
        </a:xfrm>
        <a:prstGeom prst="flowChartManualOperation">
          <a:avLst/>
        </a:prstGeom>
        <a:gradFill rotWithShape="0">
          <a:gsLst>
            <a:gs pos="0">
              <a:schemeClr val="accent2">
                <a:hueOff val="-10081594"/>
                <a:satOff val="4384"/>
                <a:lumOff val="1275"/>
                <a:alphaOff val="0"/>
                <a:shade val="51000"/>
                <a:satMod val="130000"/>
              </a:schemeClr>
            </a:gs>
            <a:gs pos="80000">
              <a:schemeClr val="accent2">
                <a:hueOff val="-10081594"/>
                <a:satOff val="4384"/>
                <a:lumOff val="1275"/>
                <a:alphaOff val="0"/>
                <a:shade val="93000"/>
                <a:satMod val="130000"/>
              </a:schemeClr>
            </a:gs>
            <a:gs pos="100000">
              <a:schemeClr val="accent2">
                <a:hueOff val="-10081594"/>
                <a:satOff val="4384"/>
                <a:lumOff val="1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5738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за</a:t>
          </a:r>
          <a:endParaRPr lang="ru-RU" sz="3700" kern="1200" dirty="0"/>
        </a:p>
      </dsp:txBody>
      <dsp:txXfrm rot="5400000">
        <a:off x="2826348" y="1008112"/>
        <a:ext cx="2628221" cy="3024336"/>
      </dsp:txXfrm>
    </dsp:sp>
    <dsp:sp modelId="{6DDDA6F2-EA9D-4549-BAA3-0360EF638066}">
      <dsp:nvSpPr>
        <dsp:cNvPr id="0" name=""/>
        <dsp:cNvSpPr/>
      </dsp:nvSpPr>
      <dsp:spPr>
        <a:xfrm rot="16200000">
          <a:off x="4445518" y="1206169"/>
          <a:ext cx="5040560" cy="2628221"/>
        </a:xfrm>
        <a:prstGeom prst="flowChartManualOperation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-20163188"/>
                <a:satOff val="8769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4950" tIns="0" rIns="235738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700" kern="1200" dirty="0" smtClean="0"/>
            <a:t>внимание.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700" kern="1200" dirty="0"/>
        </a:p>
      </dsp:txBody>
      <dsp:txXfrm rot="5400000">
        <a:off x="5651687" y="1008112"/>
        <a:ext cx="2628221" cy="3024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B6138-24AF-4639-B607-A26F326CF16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01122-7C15-41F0-857B-AC91F5C50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745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01122-7C15-41F0-857B-AC91F5C50049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01122-7C15-41F0-857B-AC91F5C50049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415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91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39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95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58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043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96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08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38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4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10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FA0E4-0CE2-4F33-9A47-34ED427B441F}" type="datetimeFigureOut">
              <a:rPr lang="ru-RU" smtClean="0"/>
              <a:pPr/>
              <a:t>14.02.2015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80E4-063B-444C-80CE-609750FCFD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87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ертикальный свиток 8"/>
          <p:cNvSpPr/>
          <p:nvPr/>
        </p:nvSpPr>
        <p:spPr>
          <a:xfrm rot="5400000">
            <a:off x="1849389" y="-1381844"/>
            <a:ext cx="5157192" cy="7920881"/>
          </a:xfrm>
          <a:prstGeom prst="verticalScroll">
            <a:avLst/>
          </a:prstGeom>
          <a:ln w="12700" cmpd="sng">
            <a:solidFill>
              <a:srgbClr val="C0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r="5400000" rotWithShape="0">
              <a:srgbClr val="C00000">
                <a:alpha val="35000"/>
              </a:srgbClr>
            </a:outerShdw>
          </a:effectLst>
          <a:scene3d>
            <a:camera prst="isometricOffAxis2Left"/>
            <a:lightRig rig="flat" dir="t"/>
          </a:scene3d>
          <a:sp3d extrusionH="12700" prstMaterial="plastic">
            <a:bevelT w="50800" h="50800"/>
          </a:sp3d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5372" y="1426468"/>
            <a:ext cx="6408712" cy="230425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ИННОВАЦИОННЫЙ ПРОЕКТ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b="1" dirty="0">
                <a:solidFill>
                  <a:srgbClr val="FF0000"/>
                </a:solidFill>
              </a:rPr>
              <a:t>«Деятельность школьного научно-технического центра  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 «Робототехника и </a:t>
            </a:r>
            <a:r>
              <a:rPr lang="ru-RU" sz="2400" b="1" dirty="0" err="1">
                <a:solidFill>
                  <a:srgbClr val="FF0000"/>
                </a:solidFill>
              </a:rPr>
              <a:t>Лего</a:t>
            </a:r>
            <a:r>
              <a:rPr lang="ru-RU" sz="2400" b="1" dirty="0">
                <a:solidFill>
                  <a:srgbClr val="FF0000"/>
                </a:solidFill>
              </a:rPr>
              <a:t> - конструирование» как средство развития </a:t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>  ключевых образовательных компетентностей учащихся». 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dirty="0"/>
          </a:p>
        </p:txBody>
      </p:sp>
      <p:pic>
        <p:nvPicPr>
          <p:cNvPr id="4" name="Рисунок 3" descr="C:\Users\Эля\Desktop\0de55ce6565417c7c86eaaaea14d78c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653136"/>
            <a:ext cx="2787634" cy="22048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C:\Users\Эля\Desktop\d2e49eec9121343866fdd7d67ec4cd9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1" y="4293096"/>
            <a:ext cx="2808312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C:\Users\Эля\AppData\Local\Microsoft\Windows\Temporary Internet Files\Content.Word\20140929_15223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933056"/>
            <a:ext cx="3059832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751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 rot="5400000">
            <a:off x="1475657" y="-486816"/>
            <a:ext cx="6192687" cy="8496944"/>
          </a:xfrm>
          <a:prstGeom prst="verticalScroll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sp>
      <p:sp>
        <p:nvSpPr>
          <p:cNvPr id="3" name="Прямоугольник 2"/>
          <p:cNvSpPr/>
          <p:nvPr/>
        </p:nvSpPr>
        <p:spPr>
          <a:xfrm>
            <a:off x="971600" y="1844824"/>
            <a:ext cx="70567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Способствовать  воспитанию  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личности,  способной  к 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включению   в  духовно-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практическую  деятельность  в 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зависимости  от  индивидуальных 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способностей,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реальных потребностей региона и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страны.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143003" y="-738339"/>
            <a:ext cx="6857997" cy="9144003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661338"/>
            <a:ext cx="828092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Ключевыми являются следующие направления деятельности: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мотивации в учении посредством построения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образовательного процесса на основе логики деятельности,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имеющей личностный смысл для ученика.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 исследовательской  культуры  учащихся;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универсальных  учебных действий самостоятельного и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творческого труда, самостоятельной работы с научной  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литературой.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Выявление  наиболее  одаренных  учащихся  в  научно-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технических  областях  науки  и  развитие  их творческих 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возможностей;  создание  условий  для  их 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самоопределения  и самореализации</a:t>
            </a:r>
            <a:r>
              <a:rPr lang="ru-RU" sz="2400" dirty="0" smtClean="0"/>
              <a:t>.</a:t>
            </a:r>
          </a:p>
          <a:p>
            <a:r>
              <a:rPr lang="ru-RU" sz="2000" b="1" dirty="0" smtClean="0"/>
              <a:t> </a:t>
            </a:r>
            <a:endParaRPr lang="ru-RU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143003" y="-738339"/>
            <a:ext cx="6857997" cy="9144003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1400003"/>
            <a:ext cx="828092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реализации программы инновационного проекта.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Октябрь, 2014  - май 2014 г. – организационно – подготовительный этап</a:t>
            </a:r>
          </a:p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создать условия для формирования современной системы работы с в школьном научно- техническом центре для  привлечения   школьников к исследованиям в области робототехники.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143003" y="-738339"/>
            <a:ext cx="6857997" cy="9144003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1954003"/>
            <a:ext cx="828092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Октябрь 2014г. – май, 2016 г – практический этап.</a:t>
            </a:r>
          </a:p>
          <a:p>
            <a:pPr algn="ctr"/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апробация системы работы школьного научно-технического центра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«Робототехника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Лего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конструирование».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143003" y="-738339"/>
            <a:ext cx="6857997" cy="9144003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-446650"/>
            <a:ext cx="8280920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Этап.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Обобщающий этап ( сентябрь, 2016 г. – май, 2017)</a:t>
            </a:r>
          </a:p>
          <a:p>
            <a:pPr algn="ctr"/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обобщение и систематизация результатов работы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данного инновационного проекта: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мониторинг эффективности реализации  данного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инновационного проекта;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участие в научно-практических конференциях,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интеллектуальных 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творческих конкурсах различного уровня;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 тиражирование и распространение опыта 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результатов инновационной деятельности.</a:t>
            </a: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143003" y="-738339"/>
            <a:ext cx="6857997" cy="9144003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-446645"/>
            <a:ext cx="8064896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Ожидаемые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программ: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программу  внеурочной деятельности по курсу  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«Занимательная  робототехника» для учащихся 5-6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классов; </a:t>
            </a:r>
          </a:p>
          <a:p>
            <a:pPr lvl="0"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технологические карты занятий образовательной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программы внеурочной деятельности «Занимательная    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робототехника» для  учащихся 5 - 6  классов;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организовать обучающие тренинги для педагогов МКОУ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Тазовская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школа-интернат,  провести мастер-классы для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педагогов школ   муниципалитета.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143000" y="-738339"/>
            <a:ext cx="6857997" cy="9144003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2456795"/>
            <a:ext cx="80648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информационные проспекты, буклеты, тематические статьи,  разработки уроков  и рабочих программ,  телепередачи  в СМИ, публикации в Интернете, дидактические материалы: обучающие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видеоуроки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презентации  для учащихся.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1340768"/>
            <a:ext cx="38805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Продукты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143000" y="-1143000"/>
            <a:ext cx="6857997" cy="9144003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1471910"/>
            <a:ext cx="806489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3200" dirty="0" smtClean="0"/>
              <a:t>Основными  показателями  реализации  данного  инновационного  проекта являются  овладение  учащимися  ценностно-смысловой,  учебно-познавательной, информационно-коммуникативной и научно-техническими компетентностями – участие учащихся в конкурсах различного уровня.</a:t>
            </a:r>
          </a:p>
          <a:p>
            <a:endParaRPr lang="ru-RU" sz="2400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8b571f25334911c23c7f91c6640c3b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04664"/>
            <a:ext cx="4587171" cy="61181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 advTm="65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Эля\AppData\Local\Microsoft\Windows\Temporary Internet Files\Content.Word\20140929_1522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8208912" cy="52565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56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 rot="5400000">
            <a:off x="2213484" y="-693204"/>
            <a:ext cx="4968552" cy="8892481"/>
          </a:xfrm>
          <a:prstGeom prst="verticalScroll">
            <a:avLst/>
          </a:prstGeom>
          <a:ln w="12700" cmpd="sng">
            <a:solidFill>
              <a:srgbClr val="C0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r="5400000" rotWithShape="0">
              <a:srgbClr val="C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Прямоугольник 1"/>
          <p:cNvSpPr/>
          <p:nvPr/>
        </p:nvSpPr>
        <p:spPr>
          <a:xfrm>
            <a:off x="755576" y="836712"/>
            <a:ext cx="8096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Актуальность инновационного проекта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2162760"/>
            <a:ext cx="820891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При разработке   инновационного  проекта  «Школьный научно-технический центр «Робототехника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конструирование»»  учитывалась Концепции  долгосрочного  социально-экономического  развития  Российской Федерации  на  период  до  2020,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Национальная  образовательная  инициатива  "Наша  новая  школа.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2e49eec9121343866fdd7d67ec4cd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8337359" cy="51845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72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de55ce6565417c7c86eaaaea14d78c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20688"/>
            <a:ext cx="7848872" cy="55446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644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6ac628bdc48804ffa9f712965a9eff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548680"/>
            <a:ext cx="7992888" cy="56886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65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467544" y="908720"/>
          <a:ext cx="828092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65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3" grpId="1">
        <p:bldAsOne/>
      </p:bldGraphic>
      <p:bldGraphic spid="3" grpId="2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673423" y="-1089248"/>
            <a:ext cx="6048673" cy="8892481"/>
          </a:xfrm>
          <a:prstGeom prst="verticalScroll">
            <a:avLst/>
          </a:prstGeom>
          <a:ln w="12700" cmpd="sng">
            <a:solidFill>
              <a:srgbClr val="C00000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r="5400000" rotWithShape="0">
              <a:srgbClr val="C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390415"/>
            <a:ext cx="770485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>В  п. 2 главы 1 Концепции долгосрочного социально-экономического развития Российской Федерации на период до 2020 года написано,  что «… в настоящее время обозначился дефицит квалифицированных инженерных и рабочих кадров. При сохранении сложившихся тенденций действие данного фактора может привести к резкому замедлению темпов   экономического роста».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268759" y="-1017240"/>
            <a:ext cx="6858000" cy="8892481"/>
          </a:xfrm>
          <a:prstGeom prst="verticalScroll">
            <a:avLst/>
          </a:prstGeom>
          <a:ln w="12700" cmpd="sng">
            <a:solidFill>
              <a:srgbClr val="C00000"/>
            </a:solidFill>
          </a:ln>
          <a:effectLst>
            <a:outerShdw blurRad="40000" dir="5400000" rotWithShape="0">
              <a:srgbClr val="C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980728"/>
            <a:ext cx="777686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>А 6 июня 2013 года Президент Российской Федерации Владимир Владимирович Путин, выступая в ходе совещания по вопросам школьного образования, озвучил необходимость заложить основы инженерного и технического образования именно в школе…</a:t>
            </a:r>
          </a:p>
          <a:p>
            <a:pPr algn="just"/>
            <a:r>
              <a:rPr lang="ru-RU" sz="2800" dirty="0" smtClean="0"/>
              <a:t>«Мы прекрасно понимаем, основы инженерного и технического образования – а именно такие специалисты сегодня, да и в ближайшем будущем будут остро нужны стране – закладываются именно в школе» (В.В. Путин).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 rot="5400000">
            <a:off x="1268759" y="-1017241"/>
            <a:ext cx="6858000" cy="8892481"/>
          </a:xfrm>
          <a:prstGeom prst="verticalScroll">
            <a:avLst/>
          </a:prstGeom>
          <a:ln w="12700" cmpd="sng">
            <a:solidFill>
              <a:srgbClr val="C00000"/>
            </a:solidFill>
          </a:ln>
          <a:effectLst>
            <a:outerShdw blurRad="40000" dir="5400000" rotWithShape="0">
              <a:srgbClr val="C00000">
                <a:alpha val="35000"/>
              </a:srgbClr>
            </a:outerShdw>
          </a:effectLst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7776864" cy="511256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Содержание  этих  документов  стало  основанием  проведения  анализа современных  теоретических  разработок  и  имеющегося  практического  опыта  для определения  общей  стратегии  и  конкретных  тактических  шагов  в  работе  с  одаренными  школьниками в научно-техническом плане.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23528" y="836712"/>
            <a:ext cx="8496944" cy="5256584"/>
            <a:chOff x="-140544" y="580492"/>
            <a:chExt cx="6484193" cy="4824536"/>
          </a:xfrm>
          <a:scene3d>
            <a:camera prst="isometricOffAxis1Right"/>
            <a:lightRig rig="flat" dir="t"/>
          </a:scene3d>
        </p:grpSpPr>
        <p:sp>
          <p:nvSpPr>
            <p:cNvPr id="13" name="Вертикальный свиток 12"/>
            <p:cNvSpPr/>
            <p:nvPr/>
          </p:nvSpPr>
          <p:spPr>
            <a:xfrm rot="5400000">
              <a:off x="689285" y="-249337"/>
              <a:ext cx="4824536" cy="6484193"/>
            </a:xfrm>
            <a:prstGeom prst="verticalScroll">
              <a:avLst/>
            </a:prstGeom>
            <a:effectLst>
              <a:outerShdw blurRad="241300" algn="tr" rotWithShape="0">
                <a:srgbClr val="7030A0">
                  <a:alpha val="40000"/>
                </a:srgbClr>
              </a:outerShdw>
            </a:effectLst>
            <a:sp3d extrusionH="12700" prstMaterial="plastic">
              <a:bevelT w="50800" h="50800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Вертикальный свиток 6"/>
            <p:cNvSpPr/>
            <p:nvPr/>
          </p:nvSpPr>
          <p:spPr>
            <a:xfrm>
              <a:off x="244112" y="844850"/>
              <a:ext cx="5459214" cy="40324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8890" rIns="8890" bIns="8890" numCol="1" spcCol="1270" anchor="ctr" anchorCtr="0">
              <a:noAutofit/>
            </a:bodyPr>
            <a:lstStyle/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200" b="1" kern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3200" b="1" kern="1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ru-RU" sz="3200" b="1" kern="1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Деятельность школьного научно-технического центра  </a:t>
              </a:r>
              <a:r>
                <a:rPr lang="en-US" sz="3200" b="1" kern="1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«</a:t>
              </a:r>
              <a:r>
                <a:rPr lang="en-US" sz="3200" b="1" kern="1200" dirty="0" err="1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Робототехника</a:t>
              </a:r>
              <a:r>
                <a:rPr lang="en-US" sz="3200" b="1" kern="1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и </a:t>
              </a:r>
              <a:r>
                <a:rPr lang="en-US" sz="3200" b="1" kern="1200" dirty="0" err="1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Лего</a:t>
              </a:r>
              <a:r>
                <a:rPr lang="ru-RU" sz="3200" b="1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3200" b="1" kern="1200" dirty="0" smtClean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200" b="1" kern="1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конструирование»</a:t>
              </a:r>
              <a:r>
                <a:rPr lang="ru-RU" sz="3200" b="1" kern="1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как средство развития ключевых образовательных компетентностей учащихся</a:t>
              </a:r>
              <a:r>
                <a:rPr lang="en-US" sz="3200" b="1" kern="1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»</a:t>
              </a:r>
              <a:r>
                <a:rPr lang="ru-RU" sz="3200" b="1" kern="1200" dirty="0">
                  <a:solidFill>
                    <a:sysClr val="windowText" lastClr="000000"/>
                  </a:solidFill>
                  <a:latin typeface="Times New Roman" pitchFamily="18" charset="0"/>
                  <a:cs typeface="Times New Roman" pitchFamily="18" charset="0"/>
                </a:rPr>
                <a:t> .</a:t>
              </a:r>
            </a:p>
          </p:txBody>
        </p:sp>
      </p:grpSp>
      <p:pic>
        <p:nvPicPr>
          <p:cNvPr id="17" name="Рисунок 16" descr="C:\Users\Эля\Desktop\96ac628bdc48804ffa9f712965a9eff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697760"/>
            <a:ext cx="2699792" cy="21602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9144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 проекта.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23528" y="836712"/>
            <a:ext cx="8496944" cy="5256584"/>
            <a:chOff x="-140544" y="580492"/>
            <a:chExt cx="6484193" cy="4824536"/>
          </a:xfrm>
          <a:scene3d>
            <a:camera prst="orthographicFront"/>
            <a:lightRig rig="flat" dir="t"/>
          </a:scene3d>
        </p:grpSpPr>
        <p:sp>
          <p:nvSpPr>
            <p:cNvPr id="7" name="Вертикальный свиток 6"/>
            <p:cNvSpPr/>
            <p:nvPr/>
          </p:nvSpPr>
          <p:spPr>
            <a:xfrm rot="5400000">
              <a:off x="689285" y="-249337"/>
              <a:ext cx="4824536" cy="6484193"/>
            </a:xfrm>
            <a:prstGeom prst="verticalScroll">
              <a:avLst/>
            </a:prstGeom>
            <a:sp3d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sp>
        <p:sp>
          <p:nvSpPr>
            <p:cNvPr id="8" name="Вертикальный свиток 6"/>
            <p:cNvSpPr/>
            <p:nvPr/>
          </p:nvSpPr>
          <p:spPr>
            <a:xfrm>
              <a:off x="244112" y="844850"/>
              <a:ext cx="5459214" cy="4032447"/>
            </a:xfrm>
            <a:prstGeom prst="rect">
              <a:avLst/>
            </a:prstGeom>
            <a:sp3d>
              <a:bevelT prst="angle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568" tIns="8890" rIns="8890" bIns="8890" numCol="1" spcCol="1270" anchor="ctr" anchorCtr="0">
              <a:noAutofit/>
            </a:bodyPr>
            <a:lstStyle/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3200" b="1" kern="12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Применение направления образовательной робототехники во внеурочной деятельности  как средство развития ключевых образовательных компетентностей учащихся.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Цель</a:t>
            </a:r>
            <a:r>
              <a:rPr lang="en-US" dirty="0" smtClean="0">
                <a:solidFill>
                  <a:srgbClr val="C00000"/>
                </a:solidFill>
              </a:rPr>
              <a:t> п</a:t>
            </a:r>
            <a:r>
              <a:rPr lang="ru-RU" dirty="0" err="1" smtClean="0">
                <a:solidFill>
                  <a:srgbClr val="C00000"/>
                </a:solidFill>
              </a:rPr>
              <a:t>роекта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Эля\Desktop\фото детей робототехника\robo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41168"/>
            <a:ext cx="9144000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 rot="5400000">
            <a:off x="1763689" y="-603449"/>
            <a:ext cx="5760639" cy="8496945"/>
          </a:xfrm>
          <a:prstGeom prst="verticalScroll">
            <a:avLst/>
          </a:prstGeom>
          <a:ln>
            <a:solidFill>
              <a:srgbClr val="00B05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41300" algn="tr" rotWithShape="0">
              <a:srgbClr val="7030A0">
                <a:alpha val="40000"/>
              </a:srgbClr>
            </a:outerShdw>
          </a:effectLst>
          <a:scene3d>
            <a:camera prst="isometricOffAxis1Righ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Прямоугольник 2"/>
          <p:cNvSpPr/>
          <p:nvPr/>
        </p:nvSpPr>
        <p:spPr>
          <a:xfrm>
            <a:off x="755576" y="2204864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Создать  оптимальные  условия  для 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развития  и  реализации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способностей детей, склонными к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творческой научно - технической  и         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исследовательской деятельности;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69269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Задачи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проекта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 rot="5400000">
            <a:off x="1691681" y="-531440"/>
            <a:ext cx="5760639" cy="8496944"/>
          </a:xfrm>
          <a:prstGeom prst="verticalScroll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241300" algn="tr" rotWithShape="0">
              <a:srgbClr val="7030A0">
                <a:alpha val="40000"/>
              </a:srgbClr>
            </a:outerShdw>
          </a:effectLst>
          <a:scene3d>
            <a:camera prst="isometricOffAxis1Righ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Прямоугольник 2"/>
          <p:cNvSpPr/>
          <p:nvPr/>
        </p:nvSpPr>
        <p:spPr>
          <a:xfrm>
            <a:off x="971600" y="2132856"/>
            <a:ext cx="70567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Сформировать  ключевые 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образовательных  компетентности  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учащихся: 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ценностно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смысловые,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учебно-познавательные,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информационно-коммуникативные, 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научно-технические;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3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shablon3</Template>
  <TotalTime>180</TotalTime>
  <Words>661</Words>
  <Application>Microsoft Office PowerPoint</Application>
  <PresentationFormat>Экран (4:3)</PresentationFormat>
  <Paragraphs>115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shablon3</vt:lpstr>
      <vt:lpstr>ИННОВАЦИОННЫЙ ПРОЕКТ  «Деятельность школьного научно-технического центра     «Робототехника и Лего - конструирование» как средство развития    ключевых образовательных компетентностей учащихся».  </vt:lpstr>
      <vt:lpstr>Презентация PowerPoint</vt:lpstr>
      <vt:lpstr>Презентация PowerPoint</vt:lpstr>
      <vt:lpstr>Презентация PowerPoint</vt:lpstr>
      <vt:lpstr>Содержание  этих  документов  стало  основанием  проведения  анализа современных  теоретических  разработок  и  имеющегося  практического  опыта  для определения  общей  стратегии  и  конкретных  тактических  шагов  в  работе  с  одаренными  школьниками в научно-техническом плане. </vt:lpstr>
      <vt:lpstr>Презентация PowerPoint</vt:lpstr>
      <vt:lpstr>Цель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ПРОЕКТ  «Школьный научно-технический центр «Робототехника и Лего конструирование».</dc:title>
  <dc:creator>Эля</dc:creator>
  <cp:lastModifiedBy>Эля</cp:lastModifiedBy>
  <cp:revision>34</cp:revision>
  <dcterms:created xsi:type="dcterms:W3CDTF">2014-11-06T17:08:20Z</dcterms:created>
  <dcterms:modified xsi:type="dcterms:W3CDTF">2015-02-13T20:12:02Z</dcterms:modified>
</cp:coreProperties>
</file>