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57" r:id="rId4"/>
    <p:sldId id="266" r:id="rId5"/>
    <p:sldId id="267" r:id="rId6"/>
    <p:sldId id="265" r:id="rId7"/>
    <p:sldId id="268" r:id="rId8"/>
    <p:sldId id="269" r:id="rId9"/>
    <p:sldId id="270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EEEFE"/>
    <a:srgbClr val="000066"/>
    <a:srgbClr val="A8EEFE"/>
    <a:srgbClr val="96EAFE"/>
    <a:srgbClr val="7C5989"/>
    <a:srgbClr val="333399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3617" autoAdjust="0"/>
  </p:normalViewPr>
  <p:slideViewPr>
    <p:cSldViewPr>
      <p:cViewPr>
        <p:scale>
          <a:sx n="60" d="100"/>
          <a:sy n="60" d="100"/>
        </p:scale>
        <p:origin x="-7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192612642169726E-2"/>
          <c:y val="4.368540139379129E-2"/>
          <c:w val="0.69516417869641289"/>
          <c:h val="0.847401574803149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максимальное количество баллов</c:v>
                </c:pt>
              </c:strCache>
            </c:strRef>
          </c:tx>
          <c:invertIfNegative val="0"/>
          <c:val>
            <c:numRef>
              <c:f>Лист1!$A$2:$A$15</c:f>
              <c:numCache>
                <c:formatCode>General</c:formatCode>
                <c:ptCount val="14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val>
            <c:numRef>
              <c:f>Лист1!$B$2:$B$15</c:f>
              <c:numCache>
                <c:formatCode>General</c:formatCode>
                <c:ptCount val="14"/>
                <c:pt idx="0">
                  <c:v>60</c:v>
                </c:pt>
                <c:pt idx="1">
                  <c:v>12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16</c:v>
                </c:pt>
                <c:pt idx="6">
                  <c:v>8</c:v>
                </c:pt>
                <c:pt idx="7">
                  <c:v>13</c:v>
                </c:pt>
                <c:pt idx="8">
                  <c:v>12</c:v>
                </c:pt>
                <c:pt idx="9">
                  <c:v>15</c:v>
                </c:pt>
                <c:pt idx="10">
                  <c:v>26</c:v>
                </c:pt>
                <c:pt idx="11">
                  <c:v>23</c:v>
                </c:pt>
                <c:pt idx="12">
                  <c:v>29</c:v>
                </c:pt>
                <c:pt idx="1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val>
            <c:numRef>
              <c:f>Лист1!$C$2:$C$15</c:f>
              <c:numCache>
                <c:formatCode>General</c:formatCode>
                <c:ptCount val="1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1120896"/>
        <c:axId val="21122432"/>
        <c:axId val="0"/>
      </c:bar3DChart>
      <c:catAx>
        <c:axId val="2112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22432"/>
        <c:crosses val="autoZero"/>
        <c:auto val="1"/>
        <c:lblAlgn val="ctr"/>
        <c:lblOffset val="100"/>
        <c:noMultiLvlLbl val="0"/>
      </c:catAx>
      <c:valAx>
        <c:axId val="2112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2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500956911636053"/>
          <c:y val="0"/>
          <c:w val="0.26200431977252842"/>
          <c:h val="0.479320300479681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количество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Лист1!$A$2:$A$7</c:f>
              <c:strCache>
                <c:ptCount val="6"/>
                <c:pt idx="1">
                  <c:v> Харючи Дина</c:v>
                </c:pt>
                <c:pt idx="2">
                  <c:v>Худи Виолетта</c:v>
                </c:pt>
                <c:pt idx="3">
                  <c:v>Ахмедзянова Дарья</c:v>
                </c:pt>
                <c:pt idx="4">
                  <c:v>Ядне Любовь</c:v>
                </c:pt>
                <c:pt idx="5">
                  <c:v>Яр Любовь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17</c:v>
                </c:pt>
                <c:pt idx="2">
                  <c:v>23</c:v>
                </c:pt>
                <c:pt idx="3">
                  <c:v>16</c:v>
                </c:pt>
                <c:pt idx="4">
                  <c:v>18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1">
                  <c:v> Харючи Дина</c:v>
                </c:pt>
                <c:pt idx="2">
                  <c:v>Худи Виолетта</c:v>
                </c:pt>
                <c:pt idx="3">
                  <c:v>Ахмедзянова Дарья</c:v>
                </c:pt>
                <c:pt idx="4">
                  <c:v>Ядне Любовь</c:v>
                </c:pt>
                <c:pt idx="5">
                  <c:v>Яр Любовь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1">
                  <c:v> Харючи Дина</c:v>
                </c:pt>
                <c:pt idx="2">
                  <c:v>Худи Виолетта</c:v>
                </c:pt>
                <c:pt idx="3">
                  <c:v>Ахмедзянова Дарья</c:v>
                </c:pt>
                <c:pt idx="4">
                  <c:v>Ядне Любовь</c:v>
                </c:pt>
                <c:pt idx="5">
                  <c:v>Яр Любовь</c:v>
                </c:pt>
              </c:strCache>
            </c:strRef>
          </c:cat>
          <c:val>
            <c:numRef>
              <c:f>Лист1!$D$2:$D$7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19200"/>
        <c:axId val="19629184"/>
        <c:axId val="0"/>
      </c:bar3DChart>
      <c:catAx>
        <c:axId val="19619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9629184"/>
        <c:crosses val="autoZero"/>
        <c:auto val="1"/>
        <c:lblAlgn val="ctr"/>
        <c:lblOffset val="100"/>
        <c:noMultiLvlLbl val="0"/>
      </c:catAx>
      <c:valAx>
        <c:axId val="1962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19200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количество баллов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3"/>
                <c:pt idx="1">
                  <c:v>Харючи Наталья</c:v>
                </c:pt>
                <c:pt idx="2">
                  <c:v>Салиндер Екатерина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21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15392"/>
        <c:axId val="22717184"/>
        <c:axId val="0"/>
      </c:bar3DChart>
      <c:catAx>
        <c:axId val="22715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2717184"/>
        <c:crosses val="autoZero"/>
        <c:auto val="1"/>
        <c:lblAlgn val="ctr"/>
        <c:lblOffset val="100"/>
        <c:noMultiLvlLbl val="0"/>
      </c:catAx>
      <c:valAx>
        <c:axId val="2271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1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Максимальное количество баллов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Лист1!$A$3:$A$5</c:f>
              <c:strCache>
                <c:ptCount val="3"/>
                <c:pt idx="1">
                  <c:v>Ядне Любовь</c:v>
                </c:pt>
                <c:pt idx="2">
                  <c:v>Юфтеева Елена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100</c:v>
                </c:pt>
                <c:pt idx="1">
                  <c:v>28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734720"/>
        <c:axId val="22736256"/>
        <c:axId val="0"/>
      </c:bar3DChart>
      <c:catAx>
        <c:axId val="2273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2736256"/>
        <c:crosses val="autoZero"/>
        <c:auto val="1"/>
        <c:lblAlgn val="ctr"/>
        <c:lblOffset val="100"/>
        <c:noMultiLvlLbl val="0"/>
      </c:catAx>
      <c:valAx>
        <c:axId val="2273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3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максимальное количество баллов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1">
                  <c:v>Салиндер Кристина</c:v>
                </c:pt>
                <c:pt idx="2">
                  <c:v>Салиндер Ксения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49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807680"/>
        <c:axId val="22809216"/>
        <c:axId val="0"/>
      </c:bar3DChart>
      <c:catAx>
        <c:axId val="2280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2809216"/>
        <c:crosses val="autoZero"/>
        <c:auto val="1"/>
        <c:lblAlgn val="ctr"/>
        <c:lblOffset val="100"/>
        <c:noMultiLvlLbl val="0"/>
      </c:catAx>
      <c:valAx>
        <c:axId val="228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07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0"/>
            <a:ext cx="9144000" cy="6096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8E6B9-C263-4A2D-94ED-90DD04005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C32DC-AB0D-4143-9BBC-CF652A18F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148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304800"/>
            <a:ext cx="21717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627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3451D-5C34-401F-8987-DA05D8EC0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82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5E7C-85DC-4AD5-821F-1093595E75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439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674A-E256-4837-ACCC-6891ABD9C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368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8600" y="1371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3C21F-F3E0-4B75-B8C8-0F2BB92AF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32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D8F9-597C-4C52-8406-4F1C21635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9537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2DDE9-8143-42A1-A5E3-7C4E573BD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120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DB8AD-CDF8-4AC5-BFFB-B7D264703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836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7544F-C542-4E34-AFDB-27DED151E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045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988BE-CDA8-499C-B04B-41C0D69AD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634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9B82D61B-D7A1-48BC-B901-498AF8BF27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3" name="Picture 29" descr="Z:\newtek\_backgrounds_1.02\Tim\powerpoint templates\81-100\lavender_shade\elements\lilly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790825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C5989"/>
          </a:solidFill>
          <a:latin typeface="Eras Demi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533728" cy="103596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/>
                </a:solidFill>
              </a:rPr>
              <a:t>Районное заседание учителей </a:t>
            </a:r>
            <a:r>
              <a:rPr lang="ru-RU" sz="4000" dirty="0" err="1" smtClean="0">
                <a:solidFill>
                  <a:schemeClr val="accent6"/>
                </a:solidFill>
              </a:rPr>
              <a:t>ОРКиСЭ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26.02.2015 г.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/>
                </a:solidFill>
              </a:rPr>
              <a:t>Повестка дня: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1. </a:t>
            </a:r>
            <a:r>
              <a:rPr lang="ru-RU" sz="2000" dirty="0" err="1" smtClean="0">
                <a:solidFill>
                  <a:schemeClr val="accent6"/>
                </a:solidFill>
              </a:rPr>
              <a:t>Метапредметность</a:t>
            </a:r>
            <a:r>
              <a:rPr lang="ru-RU" sz="2000" dirty="0" smtClean="0">
                <a:solidFill>
                  <a:schemeClr val="accent6"/>
                </a:solidFill>
              </a:rPr>
              <a:t> в духовно-нравственном воспитании и обучении основам религиозных культур и светской этики. Бирюкова А.Г. (МКОУ ТШИ).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2. Анализ олимпиадных работ учащихся муниципального этапа Общероссийской олимпиады школьников по курсу </a:t>
            </a:r>
            <a:r>
              <a:rPr lang="ru-RU" sz="2000" dirty="0" err="1" smtClean="0">
                <a:solidFill>
                  <a:schemeClr val="accent6"/>
                </a:solidFill>
              </a:rPr>
              <a:t>ОРКиСЭ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3. Мастер-класс «ОПК. Православное учение о человеке». </a:t>
            </a:r>
            <a:r>
              <a:rPr lang="ru-RU" sz="2000" dirty="0" err="1" smtClean="0">
                <a:solidFill>
                  <a:schemeClr val="accent6"/>
                </a:solidFill>
              </a:rPr>
              <a:t>З.Н.Шушакова</a:t>
            </a:r>
            <a:r>
              <a:rPr lang="ru-RU" sz="2000" dirty="0" smtClean="0">
                <a:solidFill>
                  <a:schemeClr val="accent6"/>
                </a:solidFill>
              </a:rPr>
              <a:t> (МКОУ ТШИ)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</a:rPr>
              <a:t>4. </a:t>
            </a:r>
            <a:r>
              <a:rPr lang="ru-RU" sz="2000" dirty="0">
                <a:solidFill>
                  <a:srgbClr val="2D2DB9"/>
                </a:solidFill>
              </a:rPr>
              <a:t>Роль курса </a:t>
            </a:r>
            <a:r>
              <a:rPr lang="ru-RU" sz="2000" dirty="0" err="1">
                <a:solidFill>
                  <a:srgbClr val="2D2DB9"/>
                </a:solidFill>
              </a:rPr>
              <a:t>ОРКиСЭ</a:t>
            </a:r>
            <a:r>
              <a:rPr lang="ru-RU" sz="2000" dirty="0">
                <a:solidFill>
                  <a:srgbClr val="2D2DB9"/>
                </a:solidFill>
              </a:rPr>
              <a:t> в реализации духовно-нравственного воспитания (как обязательной части ФГОС</a:t>
            </a:r>
            <a:r>
              <a:rPr lang="ru-RU" sz="2000" dirty="0" smtClean="0">
                <a:solidFill>
                  <a:srgbClr val="2D2DB9"/>
                </a:solidFill>
              </a:rPr>
              <a:t>). Долженко А.Ш. (МКОУ АШИ)</a:t>
            </a:r>
            <a:endParaRPr lang="ru-RU" sz="2000" dirty="0">
              <a:solidFill>
                <a:srgbClr val="2D2DB9"/>
              </a:solidFill>
            </a:endParaRPr>
          </a:p>
          <a:p>
            <a:endParaRPr lang="ru-RU" sz="2400" dirty="0" smtClean="0">
              <a:solidFill>
                <a:schemeClr val="accent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7649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664"/>
            <a:ext cx="9144000" cy="6096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96752"/>
            <a:ext cx="8496944" cy="3527648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Материал олимпиады выходит за рамки программы по предмету. 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Необходимо вести целенаправленную работу по подготовке к олимпиаде во внеурочное время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Привлечь учащихся 6-11 классов участию в олимпиаде по ОПК, ОРКСЭ, «</a:t>
            </a:r>
            <a:r>
              <a:rPr lang="ru-RU" sz="2400" smtClean="0">
                <a:solidFill>
                  <a:schemeClr val="bg1"/>
                </a:solidFill>
              </a:rPr>
              <a:t>Наше наследие»</a:t>
            </a:r>
          </a:p>
          <a:p>
            <a:pPr marL="457200" indent="-457200" algn="l">
              <a:buAutoNum type="arabicPeriod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/>
          </a:p>
        </p:txBody>
      </p:sp>
      <p:pic>
        <p:nvPicPr>
          <p:cNvPr id="19536" name="Picture 80" descr="Z:\newtek\_backgrounds_1.02\Tim\powerpoint templates\81-100\lavender_shade\lavender_shade_p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5105400"/>
            <a:ext cx="2084387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37" name="Picture 81" descr="Z:\newtek\_backgrounds_1.02\Tim\powerpoint templates\81-100\lavender_shade\lavender_shade_q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084388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38" name="Picture 82" descr="Z:\newtek\_backgrounds_1.02\Tim\powerpoint templates\81-100\lavender_shade\lavender_shade_s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105400"/>
            <a:ext cx="2084388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39" name="Picture 83" descr="Z:\newtek\_backgrounds_1.02\Tim\powerpoint templates\81-100\lavender_shade\lavender_shade_t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105400"/>
            <a:ext cx="2084387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609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Итоги олимпиады по ОПК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861048"/>
            <a:ext cx="8280920" cy="1368152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Всего приняло участников: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24 обучающихся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5"/>
          <a:stretch/>
        </p:blipFill>
        <p:spPr bwMode="auto">
          <a:xfrm>
            <a:off x="2915816" y="836712"/>
            <a:ext cx="2948940" cy="29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12 учащихся из МКОУ ТШИ,</a:t>
            </a:r>
          </a:p>
          <a:p>
            <a:r>
              <a:rPr lang="ru-RU" dirty="0" smtClean="0"/>
              <a:t> 5 учащихся из ГШИ, </a:t>
            </a:r>
          </a:p>
          <a:p>
            <a:r>
              <a:rPr lang="ru-RU" dirty="0" smtClean="0"/>
              <a:t>7 участников из ТСОШ.</a:t>
            </a:r>
            <a:endParaRPr lang="en-US" dirty="0"/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85"/>
            <a:ext cx="6284913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13098" r="28379"/>
          <a:stretch/>
        </p:blipFill>
        <p:spPr bwMode="auto">
          <a:xfrm>
            <a:off x="5580112" y="1706095"/>
            <a:ext cx="3142457" cy="437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18" y="332656"/>
            <a:ext cx="9144000" cy="2880320"/>
          </a:xfrm>
        </p:spPr>
        <p:txBody>
          <a:bodyPr/>
          <a:lstStyle/>
          <a:p>
            <a:r>
              <a:rPr lang="ru-RU" sz="3200" dirty="0" smtClean="0">
                <a:solidFill>
                  <a:srgbClr val="000066"/>
                </a:solidFill>
              </a:rPr>
              <a:t>13 учащихся – из 5-ых классов,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5 учащихся – из 6-ых классов,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2 учащихся – из 8 класса,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2 учащихся из 10 класса,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2 учащихся из 11 класса.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err="1" smtClean="0">
                <a:solidFill>
                  <a:srgbClr val="000066"/>
                </a:solidFill>
              </a:rPr>
              <a:t>Т.о</a:t>
            </a:r>
            <a:r>
              <a:rPr lang="ru-RU" sz="3200" dirty="0" smtClean="0">
                <a:solidFill>
                  <a:srgbClr val="000066"/>
                </a:solidFill>
              </a:rPr>
              <a:t>., участие в олимпиаде не приняли учащиеся 7-ого и 9-ого классов. 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4" r="19062"/>
          <a:stretch/>
        </p:blipFill>
        <p:spPr bwMode="auto">
          <a:xfrm>
            <a:off x="3655621" y="3501008"/>
            <a:ext cx="244461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96752"/>
            <a:ext cx="8568952" cy="5403315"/>
          </a:xfrm>
          <a:prstGeom prst="roundRect">
            <a:avLst/>
          </a:prstGeom>
          <a:solidFill>
            <a:srgbClr val="FFFF00">
              <a:alpha val="1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2933328" cy="838200"/>
          </a:xfrm>
        </p:spPr>
        <p:txBody>
          <a:bodyPr/>
          <a:lstStyle/>
          <a:p>
            <a:r>
              <a:rPr lang="ru-RU" sz="4800" dirty="0" smtClean="0"/>
              <a:t>5 класс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147818"/>
              </p:ext>
            </p:extLst>
          </p:nvPr>
        </p:nvGraphicFramePr>
        <p:xfrm>
          <a:off x="194320" y="1412776"/>
          <a:ext cx="7315200" cy="515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80113" y="1759646"/>
            <a:ext cx="3384375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1. Проскурин Виктор 12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2. Мицкевич Павел  20	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3.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Абзалов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Данила 16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4.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Темнов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Александр 13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5.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Вэнго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Дарья	16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6. Яр Андрей	8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7. Яр Екатерина	13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8. Журбенко Юлия12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9.Вэнго Валентин 15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10. Герасимова Екатерина 26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11.Лапсуй Степан 23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12.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Чуреева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Лилия 29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13.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Яптунай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Андрей 20</a:t>
            </a:r>
          </a:p>
        </p:txBody>
      </p:sp>
    </p:spTree>
    <p:extLst>
      <p:ext uri="{BB962C8B-B14F-4D97-AF65-F5344CB8AC3E}">
        <p14:creationId xmlns:p14="http://schemas.microsoft.com/office/powerpoint/2010/main" val="4071163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382713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22863"/>
              </p:ext>
            </p:extLst>
          </p:nvPr>
        </p:nvGraphicFramePr>
        <p:xfrm>
          <a:off x="304800" y="13716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4094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271088"/>
              </p:ext>
            </p:extLst>
          </p:nvPr>
        </p:nvGraphicFramePr>
        <p:xfrm>
          <a:off x="304800" y="13716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9629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25244"/>
              </p:ext>
            </p:extLst>
          </p:nvPr>
        </p:nvGraphicFramePr>
        <p:xfrm>
          <a:off x="304800" y="13716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2198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vender_shad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Eras Demi ITC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lavender_shade</Template>
  <TotalTime>270</TotalTime>
  <Words>182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lavender_shade</vt:lpstr>
      <vt:lpstr>Районное заседание учителей ОРКиСЭ</vt:lpstr>
      <vt:lpstr>Итоги олимпиады по ОПК</vt:lpstr>
      <vt:lpstr>Презентация PowerPoint</vt:lpstr>
      <vt:lpstr>13 учащихся – из 5-ых классов,  5 учащихся – из 6-ых классов,  2 учащихся – из 8 класса,  2 учащихся из 10 класса,  2 учащихся из 11 класса.  Т.о., участие в олимпиаде не приняли учащиеся 7-ого и 9-ого классов. </vt:lpstr>
      <vt:lpstr>5 класс</vt:lpstr>
      <vt:lpstr>6 класс</vt:lpstr>
      <vt:lpstr>8 класс</vt:lpstr>
      <vt:lpstr>10 класс</vt:lpstr>
      <vt:lpstr>11 класс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олимпиады по ОПК</dc:title>
  <dc:creator>Алевтина</dc:creator>
  <cp:lastModifiedBy>2013</cp:lastModifiedBy>
  <cp:revision>16</cp:revision>
  <dcterms:created xsi:type="dcterms:W3CDTF">2016-02-25T16:31:23Z</dcterms:created>
  <dcterms:modified xsi:type="dcterms:W3CDTF">2016-02-26T10:07:02Z</dcterms:modified>
</cp:coreProperties>
</file>