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00392" cy="172819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2800" b="1" dirty="0" err="1" smtClean="0">
                <a:solidFill>
                  <a:srgbClr val="3F3F3F"/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800" b="1" dirty="0" smtClean="0">
                <a:solidFill>
                  <a:srgbClr val="3F3F3F"/>
                </a:solidFill>
                <a:latin typeface="Times New Roman" pitchFamily="18" charset="0"/>
                <a:cs typeface="Times New Roman" pitchFamily="18" charset="0"/>
              </a:rPr>
              <a:t> метода обучения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уроках математики в начальной школе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4355976" y="3356992"/>
            <a:ext cx="4458760" cy="1481308"/>
          </a:xfrm>
        </p:spPr>
        <p:txBody>
          <a:bodyPr/>
          <a:lstStyle/>
          <a:p>
            <a:r>
              <a:rPr lang="ru-RU" b="1" dirty="0" err="1" smtClean="0">
                <a:solidFill>
                  <a:schemeClr val="bg1"/>
                </a:solidFill>
              </a:rPr>
              <a:t>Лейпожих</a:t>
            </a:r>
            <a:r>
              <a:rPr lang="ru-RU" b="1" dirty="0" smtClean="0">
                <a:solidFill>
                  <a:schemeClr val="bg1"/>
                </a:solidFill>
              </a:rPr>
              <a:t> Светлана Ильинична</a:t>
            </a:r>
          </a:p>
          <a:p>
            <a:r>
              <a:rPr lang="ru-RU" b="1" dirty="0">
                <a:solidFill>
                  <a:schemeClr val="bg1"/>
                </a:solidFill>
              </a:rPr>
              <a:t>у</a:t>
            </a:r>
            <a:r>
              <a:rPr lang="ru-RU" b="1" dirty="0" smtClean="0">
                <a:solidFill>
                  <a:schemeClr val="bg1"/>
                </a:solidFill>
              </a:rPr>
              <a:t>читель начальных классов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МКОУ </a:t>
            </a:r>
            <a:r>
              <a:rPr lang="ru-RU" b="1" dirty="0" err="1" smtClean="0">
                <a:solidFill>
                  <a:schemeClr val="bg1"/>
                </a:solidFill>
              </a:rPr>
              <a:t>Тазовская</a:t>
            </a:r>
            <a:r>
              <a:rPr lang="ru-RU" b="1" dirty="0" smtClean="0">
                <a:solidFill>
                  <a:schemeClr val="bg1"/>
                </a:solidFill>
              </a:rPr>
              <a:t> школа - интернат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08920"/>
            <a:ext cx="3600400" cy="270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52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074152" cy="16561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Цель </a:t>
            </a:r>
            <a:r>
              <a:rPr lang="en-US" sz="3200" dirty="0" smtClean="0">
                <a:solidFill>
                  <a:schemeClr val="bg1"/>
                </a:solidFill>
              </a:rPr>
              <a:t>: </a:t>
            </a:r>
            <a:r>
              <a:rPr lang="ru-RU" sz="3200" dirty="0" smtClean="0">
                <a:solidFill>
                  <a:schemeClr val="bg1"/>
                </a:solidFill>
              </a:rPr>
              <a:t>рассмотреть переместительное свойство умножения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429000"/>
            <a:ext cx="3096344" cy="1800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S</a:t>
            </a:r>
            <a:endParaRPr lang="ru-RU" sz="9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65868" y="2708920"/>
            <a:ext cx="5578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а</a:t>
            </a:r>
            <a:endParaRPr lang="ru-RU" sz="5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63888" y="4077072"/>
            <a:ext cx="6480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b</a:t>
            </a:r>
            <a:endParaRPr lang="ru-RU" sz="4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64088" y="3429000"/>
            <a:ext cx="3384376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S = a </a:t>
            </a:r>
            <a:r>
              <a:rPr lang="en-US" sz="3200" dirty="0" smtClean="0"/>
              <a:t>x</a:t>
            </a:r>
            <a:r>
              <a:rPr lang="en-US" sz="4800" dirty="0" smtClean="0"/>
              <a:t> b</a:t>
            </a:r>
          </a:p>
          <a:p>
            <a:pPr algn="ctr"/>
            <a:r>
              <a:rPr lang="en-US" sz="4800" dirty="0" smtClean="0"/>
              <a:t>S = b </a:t>
            </a:r>
            <a:r>
              <a:rPr lang="en-US" sz="3200" dirty="0" smtClean="0"/>
              <a:t>x</a:t>
            </a:r>
            <a:r>
              <a:rPr lang="en-US" sz="4800" dirty="0" smtClean="0"/>
              <a:t> a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6899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564904"/>
            <a:ext cx="7416824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Спасибо за внимание!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47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08913" cy="3384376"/>
          </a:xfrm>
        </p:spPr>
        <p:txBody>
          <a:bodyPr/>
          <a:lstStyle/>
          <a:p>
            <a:r>
              <a:rPr lang="ru-RU" sz="3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Обучение, обеспечивающее включение детей </a:t>
            </a:r>
            <a:br>
              <a:rPr lang="ru-RU" sz="3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учебно – познавательную деятельность, называют </a:t>
            </a:r>
            <a:r>
              <a:rPr lang="ru-RU" sz="3800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деятельностным</a:t>
            </a:r>
            <a:r>
              <a:rPr lang="ru-RU" sz="3800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подходом</a:t>
            </a:r>
            <a:endParaRPr lang="ru-RU" sz="3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61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8000">
              <a:schemeClr val="bg2">
                <a:tint val="80000"/>
                <a:lumMod val="100000"/>
              </a:schemeClr>
            </a:gs>
            <a:gs pos="100000">
              <a:schemeClr val="bg2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79512" y="200377"/>
            <a:ext cx="3384376" cy="13194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Постановка учебной задачи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2760" y="188640"/>
            <a:ext cx="3399453" cy="13312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,,</a:t>
            </a:r>
            <a:r>
              <a:rPr lang="ru-RU" sz="3200" dirty="0" smtClean="0"/>
              <a:t>Открытие </a:t>
            </a:r>
            <a:r>
              <a:rPr lang="en-US" sz="3200" dirty="0" smtClean="0"/>
              <a:t>’’</a:t>
            </a:r>
            <a:r>
              <a:rPr lang="ru-RU" sz="3200" dirty="0" smtClean="0"/>
              <a:t> детьми нового знания</a:t>
            </a:r>
            <a:endParaRPr lang="ru-RU" sz="3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3071" y="1960542"/>
            <a:ext cx="3137257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 smtClean="0"/>
              <a:t>Первичное закрепление (комментирование)</a:t>
            </a:r>
            <a:endParaRPr lang="ru-RU" sz="25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56877" y="1960542"/>
            <a:ext cx="3209005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/>
              <a:t>Самостоятельная работа с проверкой в классе</a:t>
            </a:r>
            <a:endParaRPr lang="ru-RU" sz="2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9398" y="3954454"/>
            <a:ext cx="3044601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Решение тренировочных упражнений</a:t>
            </a:r>
            <a:endParaRPr lang="ru-RU" sz="2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02760" y="4026462"/>
            <a:ext cx="3077084" cy="986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Контроль</a:t>
            </a:r>
            <a:endParaRPr lang="ru-RU" sz="4000" dirty="0"/>
          </a:p>
        </p:txBody>
      </p:sp>
      <p:sp>
        <p:nvSpPr>
          <p:cNvPr id="21" name="Стрелка вправо 20"/>
          <p:cNvSpPr/>
          <p:nvPr/>
        </p:nvSpPr>
        <p:spPr>
          <a:xfrm>
            <a:off x="3779912" y="806576"/>
            <a:ext cx="1584176" cy="2160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9347953">
            <a:off x="3435548" y="1825919"/>
            <a:ext cx="2040996" cy="2053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3754307" y="2618911"/>
            <a:ext cx="1584176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9379243">
            <a:off x="3625681" y="3851664"/>
            <a:ext cx="2193639" cy="1974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385752">
            <a:off x="5935216" y="3575419"/>
            <a:ext cx="1148248" cy="2094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8678914" y="2618911"/>
            <a:ext cx="345162" cy="3240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678384" y="5733256"/>
            <a:ext cx="498749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Решение задач на повторение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4013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201622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Решение примеров на вычитание с переходом через разряд в пределах 20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251520" y="2204864"/>
            <a:ext cx="3960440" cy="219624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15 – 7 , 14 – 7 , </a:t>
            </a:r>
          </a:p>
          <a:p>
            <a:pPr algn="ctr"/>
            <a:r>
              <a:rPr lang="ru-RU" sz="36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17 – 9 , 16 – 8 , </a:t>
            </a:r>
          </a:p>
          <a:p>
            <a:pPr algn="ctr"/>
            <a:r>
              <a:rPr lang="ru-RU" sz="36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11 – 4 , 15 – 8</a:t>
            </a:r>
            <a:endParaRPr lang="ru-RU" sz="36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bg1"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2204864"/>
            <a:ext cx="14401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5044543" y="1736812"/>
            <a:ext cx="3528392" cy="266429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solidFill>
                  <a:schemeClr val="bg1"/>
                </a:solidFill>
              </a:rPr>
              <a:t>15 – 7 = 8</a:t>
            </a:r>
          </a:p>
          <a:p>
            <a:pPr algn="ctr"/>
            <a:r>
              <a:rPr lang="ru-RU" sz="2600" dirty="0" smtClean="0">
                <a:solidFill>
                  <a:schemeClr val="bg1"/>
                </a:solidFill>
              </a:rPr>
              <a:t>14 – 7 = 7</a:t>
            </a:r>
          </a:p>
          <a:p>
            <a:pPr algn="ctr"/>
            <a:r>
              <a:rPr lang="ru-RU" sz="2600" dirty="0" smtClean="0">
                <a:solidFill>
                  <a:schemeClr val="bg1"/>
                </a:solidFill>
              </a:rPr>
              <a:t>17 – 9 = 8</a:t>
            </a:r>
          </a:p>
          <a:p>
            <a:pPr algn="ctr"/>
            <a:r>
              <a:rPr lang="ru-RU" sz="2600" dirty="0" smtClean="0">
                <a:solidFill>
                  <a:schemeClr val="bg1"/>
                </a:solidFill>
              </a:rPr>
              <a:t>16 – 8 = 8</a:t>
            </a:r>
          </a:p>
          <a:p>
            <a:pPr algn="ctr"/>
            <a:r>
              <a:rPr lang="ru-RU" sz="2600" dirty="0" smtClean="0">
                <a:solidFill>
                  <a:schemeClr val="bg1"/>
                </a:solidFill>
              </a:rPr>
              <a:t>11- 4 = 7</a:t>
            </a:r>
          </a:p>
          <a:p>
            <a:pPr algn="ctr"/>
            <a:r>
              <a:rPr lang="ru-RU" sz="2600" dirty="0" smtClean="0">
                <a:solidFill>
                  <a:schemeClr val="bg1"/>
                </a:solidFill>
              </a:rPr>
              <a:t>15 – 8 = 7</a:t>
            </a:r>
            <a:endParaRPr lang="ru-RU" sz="2600" dirty="0">
              <a:solidFill>
                <a:schemeClr val="bg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6087516" y="5236277"/>
            <a:ext cx="1442446" cy="319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20196932">
            <a:off x="8275800" y="4585978"/>
            <a:ext cx="360040" cy="14159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8242038">
            <a:off x="4295668" y="5061530"/>
            <a:ext cx="1560775" cy="3643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4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548680"/>
            <a:ext cx="8928992" cy="1979466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Решение примеров на </a:t>
            </a:r>
            <a:r>
              <a:rPr lang="ru-RU" sz="3200" dirty="0" smtClean="0">
                <a:solidFill>
                  <a:schemeClr val="bg1"/>
                </a:solidFill>
              </a:rPr>
              <a:t>вычитание двузначных чисел</a:t>
            </a:r>
            <a:r>
              <a:rPr lang="ru-RU" sz="3200" u="sng" dirty="0" smtClean="0">
                <a:solidFill>
                  <a:schemeClr val="bg1"/>
                </a:solidFill>
              </a:rPr>
              <a:t> без </a:t>
            </a:r>
            <a:r>
              <a:rPr lang="ru-RU" sz="3200" dirty="0" smtClean="0">
                <a:solidFill>
                  <a:schemeClr val="bg1"/>
                </a:solidFill>
              </a:rPr>
              <a:t>перехода через разряд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2564904"/>
            <a:ext cx="849694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*9 – 64 , 7* - 54 , *5 – 44 , 3* - 34 , *1 – 24 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501162" y="3789040"/>
            <a:ext cx="36004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5085184"/>
            <a:ext cx="849694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bg1"/>
                </a:solidFill>
              </a:rPr>
              <a:t>69 – 64 , 74 - 54, 85 – 44 , 36 – 34 </a:t>
            </a:r>
            <a:r>
              <a:rPr lang="ru-RU" sz="3200" dirty="0" smtClean="0"/>
              <a:t>,   </a:t>
            </a:r>
            <a:endParaRPr lang="ru-RU" sz="3200" dirty="0"/>
          </a:p>
        </p:txBody>
      </p:sp>
      <p:sp>
        <p:nvSpPr>
          <p:cNvPr id="6" name="Овал 5"/>
          <p:cNvSpPr/>
          <p:nvPr/>
        </p:nvSpPr>
        <p:spPr>
          <a:xfrm>
            <a:off x="6228184" y="5229200"/>
            <a:ext cx="2448272" cy="11521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41 – 24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6711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785" y="247841"/>
            <a:ext cx="8136904" cy="150279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“ </a:t>
            </a:r>
            <a:r>
              <a:rPr lang="ru-RU" sz="4000" dirty="0" smtClean="0">
                <a:solidFill>
                  <a:schemeClr val="bg1"/>
                </a:solidFill>
              </a:rPr>
              <a:t>Открытие</a:t>
            </a:r>
            <a:r>
              <a:rPr lang="en-US" sz="4000" dirty="0" smtClean="0">
                <a:solidFill>
                  <a:schemeClr val="bg1"/>
                </a:solidFill>
              </a:rPr>
              <a:t>” </a:t>
            </a:r>
            <a:r>
              <a:rPr lang="ru-RU" sz="4000" dirty="0" smtClean="0">
                <a:solidFill>
                  <a:schemeClr val="bg1"/>
                </a:solidFill>
              </a:rPr>
              <a:t>детьми нового знания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07504" y="1705167"/>
            <a:ext cx="936104" cy="1296144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043608" y="1694413"/>
            <a:ext cx="1008112" cy="1296144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097996" y="1705167"/>
            <a:ext cx="1033844" cy="1285390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132751" y="1762062"/>
            <a:ext cx="936104" cy="1228495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4068855" y="2389252"/>
            <a:ext cx="392534" cy="288032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2347862"/>
            <a:ext cx="864096" cy="185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724128" y="1775004"/>
            <a:ext cx="936104" cy="1228495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695708" y="1775004"/>
            <a:ext cx="936104" cy="1228495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7860148" y="2036054"/>
            <a:ext cx="351435" cy="35364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8460432" y="2030230"/>
            <a:ext cx="360040" cy="359022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7860148" y="2677284"/>
            <a:ext cx="378305" cy="313272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8460432" y="2677284"/>
            <a:ext cx="302514" cy="313273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107504" y="3547310"/>
            <a:ext cx="792088" cy="1224136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939435" y="3547310"/>
            <a:ext cx="792088" cy="1224136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1731523" y="3547310"/>
            <a:ext cx="732946" cy="1224136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2579048" y="4603528"/>
            <a:ext cx="144016" cy="190318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2970606" y="4576233"/>
            <a:ext cx="180931" cy="190318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3342409" y="4576233"/>
            <a:ext cx="144016" cy="190318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3688090" y="4603528"/>
            <a:ext cx="196267" cy="190318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2774532" y="4181354"/>
            <a:ext cx="234481" cy="277734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3203982" y="4205274"/>
            <a:ext cx="179109" cy="282883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3519767" y="4205275"/>
            <a:ext cx="243060" cy="282883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3009013" y="3836103"/>
            <a:ext cx="252028" cy="298330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3383868" y="3881966"/>
            <a:ext cx="216935" cy="273263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3196643" y="3406011"/>
            <a:ext cx="323124" cy="379958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3929974" y="4153765"/>
            <a:ext cx="378886" cy="279792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461389" y="4205275"/>
            <a:ext cx="902699" cy="228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5508104" y="3595990"/>
            <a:ext cx="684076" cy="1197856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6192444" y="3595990"/>
            <a:ext cx="755820" cy="1197856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7163760" y="3856810"/>
            <a:ext cx="288560" cy="348464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7163760" y="4433557"/>
            <a:ext cx="288560" cy="360289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7789030" y="3836103"/>
            <a:ext cx="351435" cy="35881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7789030" y="4488157"/>
            <a:ext cx="351435" cy="305689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79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645" y="1368152"/>
            <a:ext cx="8964488" cy="141277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Выражения с переменной 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6475" y="2780928"/>
            <a:ext cx="8712968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5 </a:t>
            </a:r>
            <a:r>
              <a:rPr lang="en-US" sz="4400" dirty="0" smtClean="0">
                <a:solidFill>
                  <a:schemeClr val="bg1"/>
                </a:solidFill>
              </a:rPr>
              <a:t>x 3 , 7 x 4 , 8 + 6 , 30 – 25 , 48 : 6 , 3 + 9 , x + 3 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56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822632" cy="216255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Умножение двузначного числа на однозначное 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2492896"/>
            <a:ext cx="8964488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bg1"/>
                </a:solidFill>
              </a:rPr>
              <a:t>8 , 9 , 6 , 32 , 14 , 7 , 26 , 48 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8814382">
            <a:off x="1433307" y="5280824"/>
            <a:ext cx="244518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2223097">
            <a:off x="4788024" y="5265204"/>
            <a:ext cx="2376264" cy="468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17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64896" cy="50405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Цель </a:t>
            </a:r>
            <a:r>
              <a:rPr lang="en-US" sz="3200" dirty="0" smtClean="0">
                <a:solidFill>
                  <a:schemeClr val="bg1"/>
                </a:solidFill>
              </a:rPr>
              <a:t>: </a:t>
            </a:r>
            <a:r>
              <a:rPr lang="ru-RU" sz="3200" dirty="0" smtClean="0">
                <a:solidFill>
                  <a:schemeClr val="bg1"/>
                </a:solidFill>
              </a:rPr>
              <a:t>ввести новое арифметическое действие – умножение 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bg1"/>
                </a:solidFill>
              </a:rPr>
              <a:t>реши задачу </a:t>
            </a:r>
            <a:r>
              <a:rPr lang="en-US" sz="3200" dirty="0" smtClean="0">
                <a:solidFill>
                  <a:schemeClr val="bg1"/>
                </a:solidFill>
              </a:rPr>
              <a:t>:</a:t>
            </a:r>
            <a:r>
              <a:rPr lang="ru-RU" sz="3200" dirty="0" smtClean="0">
                <a:solidFill>
                  <a:schemeClr val="bg1"/>
                </a:solidFill>
              </a:rPr>
              <a:t> на одну рубашку пришивают 9 пуговиц. Сколько пуговиц надо пришить к 120 рубашкам ?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1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TC101859861[[fn=Выставка]]</Template>
  <TotalTime>190</TotalTime>
  <Words>257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Tradeshow</vt:lpstr>
      <vt:lpstr>реализация Деятельностного метода обучения на уроках математики в начальной школе</vt:lpstr>
      <vt:lpstr>Обучение, обеспечивающее включение детей  в учебно – познавательную деятельность, называют деятельностным подходом</vt:lpstr>
      <vt:lpstr>Презентация PowerPoint</vt:lpstr>
      <vt:lpstr>Решение примеров на вычитание с переходом через разряд в пределах 20</vt:lpstr>
      <vt:lpstr>Решение примеров на вычитание двузначных чисел без перехода через разряд </vt:lpstr>
      <vt:lpstr>“ Открытие” детьми нового знания </vt:lpstr>
      <vt:lpstr>Выражения с переменной </vt:lpstr>
      <vt:lpstr>Умножение двузначного числа на однозначное </vt:lpstr>
      <vt:lpstr>Цель : ввести новое арифметическое действие – умножение    реши задачу : на одну рубашку пришивают 9 пуговиц. Сколько пуговиц надо пришить к 120 рубашкам ?</vt:lpstr>
      <vt:lpstr>Цель : рассмотреть переместительное свойство умножения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Деятельностный подход и его реализация на уроках математики в начальной школе, или  Как открывать знания вместе сдетьми</dc:title>
  <dc:creator>никитос</dc:creator>
  <cp:lastModifiedBy>User</cp:lastModifiedBy>
  <cp:revision>19</cp:revision>
  <dcterms:created xsi:type="dcterms:W3CDTF">2012-04-09T20:15:20Z</dcterms:created>
  <dcterms:modified xsi:type="dcterms:W3CDTF">2023-03-14T17:36:56Z</dcterms:modified>
</cp:coreProperties>
</file>