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5" r:id="rId3"/>
    <p:sldId id="256" r:id="rId4"/>
    <p:sldId id="260" r:id="rId5"/>
    <p:sldId id="287" r:id="rId6"/>
    <p:sldId id="282" r:id="rId7"/>
    <p:sldId id="280" r:id="rId8"/>
    <p:sldId id="271" r:id="rId9"/>
    <p:sldId id="278" r:id="rId10"/>
    <p:sldId id="275" r:id="rId11"/>
    <p:sldId id="273" r:id="rId12"/>
    <p:sldId id="284" r:id="rId13"/>
    <p:sldId id="261" r:id="rId14"/>
    <p:sldId id="274" r:id="rId15"/>
    <p:sldId id="266" r:id="rId16"/>
    <p:sldId id="262" r:id="rId17"/>
    <p:sldId id="28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7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8CD4-DE47-4F5C-BC5D-E468FB290A99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E6E3-FA3A-4388-AB6F-2ACAE393F2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8CD4-DE47-4F5C-BC5D-E468FB290A99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E6E3-FA3A-4388-AB6F-2ACAE393F2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8CD4-DE47-4F5C-BC5D-E468FB290A99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E6E3-FA3A-4388-AB6F-2ACAE393F2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8CD4-DE47-4F5C-BC5D-E468FB290A99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E6E3-FA3A-4388-AB6F-2ACAE393F2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8CD4-DE47-4F5C-BC5D-E468FB290A99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E6E3-FA3A-4388-AB6F-2ACAE393F2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8CD4-DE47-4F5C-BC5D-E468FB290A99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E6E3-FA3A-4388-AB6F-2ACAE393F2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8CD4-DE47-4F5C-BC5D-E468FB290A99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E6E3-FA3A-4388-AB6F-2ACAE393F2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8CD4-DE47-4F5C-BC5D-E468FB290A99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E6E3-FA3A-4388-AB6F-2ACAE393F2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8CD4-DE47-4F5C-BC5D-E468FB290A99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E6E3-FA3A-4388-AB6F-2ACAE393F2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8CD4-DE47-4F5C-BC5D-E468FB290A99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E6E3-FA3A-4388-AB6F-2ACAE393F2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D8CD4-DE47-4F5C-BC5D-E468FB290A99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56E6E3-FA3A-4388-AB6F-2ACAE393F2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4D8CD4-DE47-4F5C-BC5D-E468FB290A99}" type="datetimeFigureOut">
              <a:rPr lang="ru-RU" smtClean="0"/>
              <a:pPr/>
              <a:t>06.02.2014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56E6E3-FA3A-4388-AB6F-2ACAE393F2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214414" y="571480"/>
            <a:ext cx="7000924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i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endParaRPr lang="ru-RU" sz="2800" i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endParaRPr lang="ru-RU" sz="2800" i="1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  <a:p>
            <a:pPr algn="ctr"/>
            <a:r>
              <a:rPr lang="ru-RU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Исследовательская работа </a:t>
            </a:r>
          </a:p>
          <a:p>
            <a:pPr algn="ctr"/>
            <a:r>
              <a:rPr lang="ru-RU" sz="5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«Из какого ты рода?»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4286248" y="5000636"/>
            <a:ext cx="4572032" cy="1346200"/>
          </a:xfrm>
          <a:prstGeom prst="rect">
            <a:avLst/>
          </a:prstGeom>
          <a:noFill/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Выполнил: Яр Андрей</a:t>
            </a:r>
            <a:br>
              <a:rPr kumimoji="0" lang="ru-RU" sz="2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</a:br>
            <a:r>
              <a:rPr kumimoji="0" lang="ru-RU" sz="2400" i="0" u="none" strike="noStrike" kern="1200" normalizeH="0" baseline="0" noProof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Руководитель: Беспалая И.Ф.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642918"/>
            <a:ext cx="4572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Районная конференция</a:t>
            </a:r>
          </a:p>
          <a:p>
            <a:pPr algn="ctr"/>
            <a:r>
              <a:rPr lang="ru-RU" sz="2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«Мой первый доклад»</a:t>
            </a:r>
            <a:endParaRPr lang="ru-RU" sz="20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771275">
            <a:off x="142844" y="4643446"/>
            <a:ext cx="1442233" cy="2088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4" cstate="print"/>
          <a:srcRect l="7183" t="12531" r="28524" b="20117"/>
          <a:stretch>
            <a:fillRect/>
          </a:stretch>
        </p:blipFill>
        <p:spPr bwMode="auto">
          <a:xfrm rot="828979">
            <a:off x="1747731" y="4646095"/>
            <a:ext cx="1399308" cy="2074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 descr="Быт ненецких оленеводов. разделка  туши оленя, фото № 645007, снято 27 июля 2008 г. (c) Николай Гернет / Фотобанк Лор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71480"/>
            <a:ext cx="8143932" cy="6100855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Быт ненецких оленеводов. Разделка  туши оленя, фото № 645541, снято 31 июля 2008 г. (c) Николай Гернет / Фотобанк Лори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324870" cy="623640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71472" y="928670"/>
            <a:ext cx="4038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sz="4400" dirty="0" smtClean="0">
                <a:solidFill>
                  <a:srgbClr val="990033"/>
                </a:solidFill>
              </a:rPr>
              <a:t>Моя фамилия Яр произошла от названия рода  </a:t>
            </a:r>
            <a:r>
              <a:rPr lang="ru-RU" sz="4400" dirty="0" err="1" smtClean="0">
                <a:solidFill>
                  <a:srgbClr val="990033"/>
                </a:solidFill>
              </a:rPr>
              <a:t>Лэ‘мор</a:t>
            </a:r>
            <a:r>
              <a:rPr lang="ru-RU" sz="4400" dirty="0" smtClean="0">
                <a:solidFill>
                  <a:srgbClr val="990033"/>
                </a:solidFill>
              </a:rPr>
              <a:t> – зоркая птица.</a:t>
            </a:r>
            <a:endParaRPr lang="ru-RU" sz="4400" dirty="0">
              <a:solidFill>
                <a:srgbClr val="990033"/>
              </a:solidFill>
            </a:endParaRPr>
          </a:p>
        </p:txBody>
      </p:sp>
      <p:pic>
        <p:nvPicPr>
          <p:cNvPr id="563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6" y="714356"/>
            <a:ext cx="2640145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714348" y="642918"/>
            <a:ext cx="6667787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sng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Мини-опрос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«Знаешь ли ты, что означает твоя фамилия?».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990033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Количество участников: 29 чел. 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rgbClr val="990033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2296" name="Object 8"/>
          <p:cNvGraphicFramePr>
            <a:graphicFrameLocks noChangeAspect="1"/>
          </p:cNvGraphicFramePr>
          <p:nvPr/>
        </p:nvGraphicFramePr>
        <p:xfrm>
          <a:off x="500034" y="2285992"/>
          <a:ext cx="8317418" cy="3286148"/>
        </p:xfrm>
        <a:graphic>
          <a:graphicData uri="http://schemas.openxmlformats.org/presentationml/2006/ole">
            <p:oleObj spid="_x0000_s18433" name="Диаграмма" r:id="rId3" imgW="4467416" imgH="1761934" progId="MSGraph.Chart.8">
              <p:embed/>
            </p:oleObj>
          </a:graphicData>
        </a:graphic>
      </p:graphicFrame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034" name="Object 2"/>
          <p:cNvGraphicFramePr>
            <a:graphicFrameLocks noChangeAspect="1"/>
          </p:cNvGraphicFramePr>
          <p:nvPr/>
        </p:nvGraphicFramePr>
        <p:xfrm>
          <a:off x="142844" y="1428736"/>
          <a:ext cx="8858280" cy="4000528"/>
        </p:xfrm>
        <a:graphic>
          <a:graphicData uri="http://schemas.openxmlformats.org/presentationml/2006/ole">
            <p:oleObj spid="_x0000_s44034" name="Диаграмма" r:id="rId3" imgW="5533834" imgH="1857375" progId="MSGraph.Chart.8">
              <p:embed/>
            </p:oleObj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71802" y="785794"/>
            <a:ext cx="26992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u="sng" dirty="0" smtClean="0">
                <a:solidFill>
                  <a:srgbClr val="990033"/>
                </a:solidFill>
              </a:rPr>
              <a:t>Анализ списков учащихся</a:t>
            </a:r>
            <a:endParaRPr lang="ru-RU" dirty="0">
              <a:solidFill>
                <a:srgbClr val="990033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9000" r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8" y="571480"/>
          <a:ext cx="7858180" cy="4908487"/>
        </p:xfrm>
        <a:graphic>
          <a:graphicData uri="http://schemas.openxmlformats.org/drawingml/2006/table">
            <a:tbl>
              <a:tblPr/>
              <a:tblGrid>
                <a:gridCol w="2000264"/>
                <a:gridCol w="1553000"/>
                <a:gridCol w="4304916"/>
              </a:tblGrid>
              <a:tr h="50333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Группы происхождения фамилий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Фамилия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Значение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333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Род занятий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Евэй (Евай) 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Ядна (Ядне)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Человек, варивший бульон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Ходящий пешком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088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Прозвище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Ламдо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Ябто'нэ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Яптунай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)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Тёр'' (Тёр)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Лабцвы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Лапсуй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)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Низкий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Гусиная лапка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Крикливый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Придавленный чем-то, отколотый осколок какого-то предмета или убаюканный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088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Место проживания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Саля'тер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Салиндер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Яр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Неркахы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Харё''ти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 (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Харючи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Тохой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(Тогой)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Житель мыса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Житель высоких мест, песчаного берега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Люди, живущие, где растёт по берегам ива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Люди, живущие там, где было много журавлей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Житель горных озёр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503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Calibri"/>
                          <a:cs typeface="Times New Roman"/>
                        </a:rPr>
                        <a:t>Представитель животного мира</a:t>
                      </a:r>
                      <a:endParaRPr lang="ru-RU" sz="12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Ненянг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Ламбэй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Яндо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Вэнга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(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Вэнго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)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Комар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Олень с ветвистыми рогами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Короткошёрстная </a:t>
                      </a:r>
                      <a:r>
                        <a:rPr lang="ru-RU" sz="1200" b="1" dirty="0" err="1">
                          <a:latin typeface="Times New Roman"/>
                          <a:ea typeface="Calibri"/>
                          <a:cs typeface="Times New Roman"/>
                        </a:rPr>
                        <a:t>оленегонная</a:t>
                      </a: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 собака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Calibri"/>
                          <a:cs typeface="Times New Roman"/>
                        </a:rPr>
                        <a:t>Собачье ухо </a:t>
                      </a:r>
                      <a:endParaRPr lang="ru-RU" sz="12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6286" marR="3628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928926" y="142852"/>
            <a:ext cx="342902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Происхождение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990033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ненецких фамилий.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990033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158" y="428604"/>
            <a:ext cx="85010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99003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Заключение</a:t>
            </a:r>
          </a:p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Выполняя эту </a:t>
            </a: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исследовательскую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работу,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я сделал вывод, что ненецкие</a:t>
            </a: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фамилии произошли от прозвищ, места проживания человека и от  </a:t>
            </a: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названия животного, как и моя фамилия Яр, которая  относится к роду  </a:t>
            </a:r>
            <a:r>
              <a:rPr lang="ru-RU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Лэ'мор</a:t>
            </a:r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ходе исследования</a:t>
            </a:r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я научился находить информацию в  Интернете, </a:t>
            </a: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33333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работать с литературой, проводить опрос и анализировать его результаты.</a:t>
            </a: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 indent="44926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Также узнал много интересного о происхождении ненецких фамилий.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2857496"/>
            <a:ext cx="4074306" cy="2688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34" y="2000240"/>
            <a:ext cx="832952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905"/>
                <a:solidFill>
                  <a:srgbClr val="990033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Спасибо за внимание!!! </a:t>
            </a:r>
            <a:endParaRPr lang="ru-RU" sz="6000" b="1" cap="none" spc="0" dirty="0">
              <a:ln w="1905"/>
              <a:solidFill>
                <a:srgbClr val="990033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00232" y="1214422"/>
            <a:ext cx="41434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</a:t>
            </a:r>
            <a:endParaRPr lang="ru-RU" sz="4000" b="1" spc="50" dirty="0">
              <a:ln w="11430"/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2143116"/>
            <a:ext cx="72866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3200" dirty="0" smtClean="0"/>
              <a:t> Ненецкие фамилии  недостаточно изучены, не все знают об их происхождении. </a:t>
            </a:r>
            <a:endParaRPr lang="ru-RU" sz="3200" dirty="0"/>
          </a:p>
        </p:txBody>
      </p:sp>
      <p:pic>
        <p:nvPicPr>
          <p:cNvPr id="5" name="Picture 6" descr="http://spmuzhi.ru/tvorchestvo/IvanIstomin/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71934" y="3571876"/>
            <a:ext cx="4810125" cy="2686051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71670" y="1357298"/>
            <a:ext cx="47905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исследования:</a:t>
            </a:r>
            <a:endParaRPr lang="ru-RU" sz="4000" b="1" spc="50" dirty="0">
              <a:ln w="11430"/>
              <a:solidFill>
                <a:srgbClr val="99003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85786" y="2357430"/>
            <a:ext cx="783708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Исследование  происхождения ненецких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фамилий и значения фамилии  Яр.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3174" y="3714752"/>
            <a:ext cx="3500462" cy="2437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00298" y="1214422"/>
            <a:ext cx="47891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spc="50" dirty="0" smtClean="0">
                <a:ln w="11430"/>
                <a:solidFill>
                  <a:srgbClr val="99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 исследования:</a:t>
            </a:r>
            <a:endParaRPr lang="ru-RU" sz="3600" dirty="0">
              <a:solidFill>
                <a:srgbClr val="990033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57290" y="2428868"/>
            <a:ext cx="742955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Изучить литературу по истории происхождения ненецких фамилий.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Выяснить особенности происхождения фамилии Яр.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2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Провести исследования.</a:t>
            </a:r>
            <a:endParaRPr lang="ru-RU" sz="32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571480"/>
            <a:ext cx="6400800" cy="1752600"/>
          </a:xfrm>
        </p:spPr>
        <p:txBody>
          <a:bodyPr>
            <a:normAutofit fontScale="92500"/>
          </a:bodyPr>
          <a:lstStyle/>
          <a:p>
            <a:r>
              <a:rPr lang="ru-RU" b="1" u="sng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Гипотеза:</a:t>
            </a:r>
            <a:r>
              <a:rPr lang="ru-RU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rgbClr val="990033"/>
                </a:solidFill>
                <a:latin typeface="Times New Roman" pitchFamily="18" charset="0"/>
                <a:cs typeface="Times New Roman" pitchFamily="18" charset="0"/>
              </a:rPr>
              <a:t>я предполагаю, что ненецкие фамилии имеют свое происхождение.</a:t>
            </a:r>
          </a:p>
          <a:p>
            <a:endParaRPr lang="ru-RU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1000100" y="2714620"/>
            <a:ext cx="7258056" cy="30384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000" b="1" u="sng" dirty="0" smtClean="0">
                <a:solidFill>
                  <a:srgbClr val="9900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Методы исследования:</a:t>
            </a:r>
            <a:r>
              <a:rPr lang="ru-RU" sz="3000" b="1" dirty="0" smtClean="0">
                <a:solidFill>
                  <a:srgbClr val="9900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000" dirty="0" smtClean="0">
                <a:solidFill>
                  <a:srgbClr val="9900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беседа, мини-опрос,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000" dirty="0" smtClean="0">
                <a:solidFill>
                  <a:srgbClr val="990033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анализ списков учащихся школы-интерната,  </a:t>
            </a:r>
            <a:r>
              <a:rPr lang="ru-RU" sz="3000" dirty="0" smtClean="0">
                <a:solidFill>
                  <a:srgbClr val="9900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изучение источников.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428604"/>
            <a:ext cx="4038600" cy="4525963"/>
          </a:xfrm>
        </p:spPr>
        <p:txBody>
          <a:bodyPr>
            <a:normAutofit/>
          </a:bodyPr>
          <a:lstStyle/>
          <a:p>
            <a:endParaRPr lang="ru-RU" sz="3200" dirty="0" smtClean="0"/>
          </a:p>
          <a:p>
            <a:pPr algn="ctr">
              <a:buNone/>
            </a:pPr>
            <a:r>
              <a:rPr lang="ru-RU" sz="3600" dirty="0" smtClean="0"/>
              <a:t>    </a:t>
            </a:r>
            <a:r>
              <a:rPr lang="ru-RU" sz="3600" b="1" u="sng" dirty="0" smtClean="0">
                <a:solidFill>
                  <a:srgbClr val="990033"/>
                </a:solidFill>
              </a:rPr>
              <a:t>Фамилия</a:t>
            </a:r>
            <a:r>
              <a:rPr lang="ru-RU" sz="3600" dirty="0" smtClean="0">
                <a:solidFill>
                  <a:srgbClr val="990033"/>
                </a:solidFill>
              </a:rPr>
              <a:t> – наследуемое семейное наименование, прибавляемое к личному имени.</a:t>
            </a:r>
            <a:endParaRPr lang="ru-RU" sz="3600" dirty="0">
              <a:solidFill>
                <a:srgbClr val="990033"/>
              </a:solidFill>
            </a:endParaRPr>
          </a:p>
        </p:txBody>
      </p:sp>
      <p:pic>
        <p:nvPicPr>
          <p:cNvPr id="5" name="Picture 4" descr="http://t0.gstatic.com/images?q=tbn:ANd9GcTanDB49TTc69wPKpxI-SX_yqTmBqFh3PA12SodFpsup7isfnEd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42976" y="428604"/>
            <a:ext cx="2857520" cy="4252262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G:\Documents and Settings\Ирина Феликсовна\Рабочий стол\фото Андрей\загруженное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3013367" cy="4143380"/>
          </a:xfrm>
          <a:prstGeom prst="rect">
            <a:avLst/>
          </a:prstGeom>
          <a:noFill/>
        </p:spPr>
      </p:pic>
      <p:pic>
        <p:nvPicPr>
          <p:cNvPr id="46083" name="Picture 3" descr="G:\Documents and Settings\Ирина Феликсовна\Рабочий стол\фото Андрей\загруженное (1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78" y="857232"/>
            <a:ext cx="2547950" cy="3360109"/>
          </a:xfrm>
          <a:prstGeom prst="rect">
            <a:avLst/>
          </a:prstGeom>
          <a:noFill/>
        </p:spPr>
      </p:pic>
      <p:pic>
        <p:nvPicPr>
          <p:cNvPr id="4" name="Picture 2" descr="G:\Documents and Settings\Ирина Феликсовна\Рабочий стол\фото Андрей\images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3312" y="2000240"/>
            <a:ext cx="3290688" cy="260985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00364" y="4429132"/>
            <a:ext cx="29328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990033"/>
                </a:solidFill>
              </a:rPr>
              <a:t>Елена Пушкарева</a:t>
            </a:r>
            <a:endParaRPr lang="ru-RU" sz="2800" b="1" dirty="0">
              <a:solidFill>
                <a:srgbClr val="990033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4286256"/>
            <a:ext cx="28010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990033"/>
                </a:solidFill>
              </a:rPr>
              <a:t>Людмила Хомич</a:t>
            </a:r>
            <a:endParaRPr lang="ru-RU" sz="2800" b="1" dirty="0">
              <a:solidFill>
                <a:srgbClr val="99003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15231" y="4643446"/>
            <a:ext cx="32287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990033"/>
                </a:solidFill>
              </a:rPr>
              <a:t>Валентина </a:t>
            </a:r>
            <a:r>
              <a:rPr lang="ru-RU" sz="2800" b="1" dirty="0" err="1" smtClean="0">
                <a:solidFill>
                  <a:srgbClr val="990033"/>
                </a:solidFill>
              </a:rPr>
              <a:t>Сэрпиво</a:t>
            </a:r>
            <a:endParaRPr lang="ru-RU" sz="2800" b="1" dirty="0">
              <a:solidFill>
                <a:srgbClr val="990033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286124"/>
            <a:ext cx="5510090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639262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34" y="0"/>
            <a:ext cx="4071966" cy="6907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Прямоугольник 1"/>
          <p:cNvSpPr/>
          <p:nvPr/>
        </p:nvSpPr>
        <p:spPr>
          <a:xfrm>
            <a:off x="3286116" y="214290"/>
            <a:ext cx="388612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rgbClr val="990033"/>
                </a:solidFill>
              </a:rPr>
              <a:t>Легенда племени Яров </a:t>
            </a:r>
            <a:endParaRPr lang="ru-RU" sz="2800" b="1" dirty="0">
              <a:solidFill>
                <a:srgbClr val="990033"/>
              </a:solidFill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80" y="3357562"/>
            <a:ext cx="3685897" cy="2585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85728"/>
            <a:ext cx="4928612" cy="3295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1106</TotalTime>
  <Words>327</Words>
  <Application>Microsoft Office PowerPoint</Application>
  <PresentationFormat>Экран (4:3)</PresentationFormat>
  <Paragraphs>79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Диаграмма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114</cp:revision>
  <dcterms:created xsi:type="dcterms:W3CDTF">2014-01-17T04:55:24Z</dcterms:created>
  <dcterms:modified xsi:type="dcterms:W3CDTF">2014-02-06T03:18:31Z</dcterms:modified>
</cp:coreProperties>
</file>