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3"/>
  </p:notesMasterIdLst>
  <p:sldIdLst>
    <p:sldId id="496" r:id="rId2"/>
    <p:sldId id="508" r:id="rId3"/>
    <p:sldId id="511" r:id="rId4"/>
    <p:sldId id="535" r:id="rId5"/>
    <p:sldId id="536" r:id="rId6"/>
    <p:sldId id="537" r:id="rId7"/>
    <p:sldId id="538" r:id="rId8"/>
    <p:sldId id="528" r:id="rId9"/>
    <p:sldId id="510" r:id="rId10"/>
    <p:sldId id="529" r:id="rId11"/>
    <p:sldId id="520" r:id="rId12"/>
    <p:sldId id="509" r:id="rId13"/>
    <p:sldId id="518" r:id="rId14"/>
    <p:sldId id="522" r:id="rId15"/>
    <p:sldId id="531" r:id="rId16"/>
    <p:sldId id="532" r:id="rId17"/>
    <p:sldId id="533" r:id="rId18"/>
    <p:sldId id="530" r:id="rId19"/>
    <p:sldId id="519" r:id="rId20"/>
    <p:sldId id="524" r:id="rId21"/>
    <p:sldId id="52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5B6"/>
    <a:srgbClr val="3459C2"/>
    <a:srgbClr val="3F59D9"/>
    <a:srgbClr val="157535"/>
    <a:srgbClr val="FF0000"/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0405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Интерес</c:v>
                </c:pt>
                <c:pt idx="1">
                  <c:v>Активность</c:v>
                </c:pt>
                <c:pt idx="2">
                  <c:v>Рефлексия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Интерес</c:v>
                </c:pt>
                <c:pt idx="1">
                  <c:v>Активность</c:v>
                </c:pt>
                <c:pt idx="2">
                  <c:v>Рефлексия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97536"/>
        <c:axId val="28111616"/>
      </c:barChart>
      <c:catAx>
        <c:axId val="2809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8111616"/>
        <c:crosses val="autoZero"/>
        <c:auto val="1"/>
        <c:lblAlgn val="ctr"/>
        <c:lblOffset val="100"/>
        <c:noMultiLvlLbl val="0"/>
      </c:catAx>
      <c:valAx>
        <c:axId val="2811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97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98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9909178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http://a-trest.ru/uploadedFiles/images/logot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954237" cy="101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675" y="2924944"/>
            <a:ext cx="84726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ФОРМА</a:t>
            </a:r>
          </a:p>
          <a:p>
            <a:pPr marL="0" marR="0" lvl="0" indent="0" algn="ctr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презентации для защиты предложения по проекту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-99392"/>
            <a:ext cx="83164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РОССИЙСКАЯ АКАДЕМИЯ НАРОДНОГО ХОЗЯЙСТВА И ГОСУДАРСТВЕННОЙ СЛУЖБЫ ПРИ ПРЕЗИДЕНТЕ РОССИЙСКОЙ ФЕДЕРАЦИИ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836712"/>
            <a:ext cx="705678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Object 4"/>
          <p:cNvGraphicFramePr>
            <a:graphicFrameLocks/>
          </p:cNvGraphicFramePr>
          <p:nvPr/>
        </p:nvGraphicFramePr>
        <p:xfrm>
          <a:off x="251520" y="188640"/>
          <a:ext cx="5760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Изображение" r:id="rId4" imgW="814192" imgH="1139868" progId="StaticMetafile">
                  <p:embed/>
                </p:oleObj>
              </mc:Choice>
              <mc:Fallback>
                <p:oleObj name="Изображение" r:id="rId4" imgW="814192" imgH="1139868" progId="StaticMetafile">
                  <p:embed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576064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D:\Мои документы\Фигурки\100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620688"/>
            <a:ext cx="755576" cy="620688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93296"/>
            <a:ext cx="1814852" cy="3777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CA507B6-E6D8-40FB-A4EB-898C4F7F4956}"/>
              </a:ext>
            </a:extLst>
          </p:cNvPr>
          <p:cNvSpPr txBox="1"/>
          <p:nvPr/>
        </p:nvSpPr>
        <p:spPr>
          <a:xfrm>
            <a:off x="2105472" y="85904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ЦЕНТР РАЗВИТИЯ ОБРАЗОВАТЕЛЬНЫХ СИСТЕМ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EE5AD83-6827-46B7-BFCD-15AADAE0211B}"/>
              </a:ext>
            </a:extLst>
          </p:cNvPr>
          <p:cNvGrpSpPr/>
          <p:nvPr/>
        </p:nvGrpSpPr>
        <p:grpSpPr>
          <a:xfrm>
            <a:off x="230865" y="593756"/>
            <a:ext cx="8424936" cy="5771827"/>
            <a:chOff x="1506944" y="2171917"/>
            <a:chExt cx="7002190" cy="4447283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27A3BB45-5483-4645-83F0-3018BCEE5238}"/>
                </a:ext>
              </a:extLst>
            </p:cNvPr>
            <p:cNvSpPr/>
            <p:nvPr/>
          </p:nvSpPr>
          <p:spPr>
            <a:xfrm>
              <a:off x="1506944" y="2171917"/>
              <a:ext cx="2488992" cy="164159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Необходимость</a:t>
              </a:r>
              <a:r>
                <a:rPr lang="ru-RU" sz="2400" dirty="0" smtClean="0">
                  <a:solidFill>
                    <a:schemeClr val="tx1"/>
                  </a:solidFill>
                </a:rPr>
                <a:t> повышения образовательных результатов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D8ECA644-4DBA-4625-AFB4-A3B243873548}"/>
                </a:ext>
              </a:extLst>
            </p:cNvPr>
            <p:cNvSpPr/>
            <p:nvPr/>
          </p:nvSpPr>
          <p:spPr>
            <a:xfrm>
              <a:off x="5234673" y="2171917"/>
              <a:ext cx="3274461" cy="2330298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Анализ</a:t>
              </a:r>
            </a:p>
            <a:p>
              <a:pPr algn="ctr"/>
              <a:r>
                <a:rPr lang="ru-RU" sz="2395" dirty="0" smtClean="0">
                  <a:solidFill>
                    <a:schemeClr val="tx1"/>
                  </a:solidFill>
                </a:rPr>
                <a:t>-низкая учебная мотивация</a:t>
              </a:r>
            </a:p>
            <a:p>
              <a:pPr algn="ctr"/>
              <a:r>
                <a:rPr lang="ru-RU" sz="2395" dirty="0" smtClean="0">
                  <a:solidFill>
                    <a:schemeClr val="tx1"/>
                  </a:solidFill>
                </a:rPr>
                <a:t>-слабая учебная активность детей</a:t>
              </a:r>
            </a:p>
            <a:p>
              <a:pPr algn="ctr"/>
              <a:r>
                <a:rPr lang="ru-RU" sz="2395" dirty="0" smtClean="0">
                  <a:solidFill>
                    <a:schemeClr val="tx1"/>
                  </a:solidFill>
                </a:rPr>
                <a:t>-мониторинг только предметных результатов  (нет контроля процесса)</a:t>
              </a:r>
            </a:p>
            <a:p>
              <a:pPr algn="ctr"/>
              <a:endParaRPr lang="ru-RU" sz="2395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xmlns="" id="{B1207349-E3D7-4839-BAE8-149E42E9A432}"/>
                </a:ext>
              </a:extLst>
            </p:cNvPr>
            <p:cNvCxnSpPr/>
            <p:nvPr/>
          </p:nvCxnSpPr>
          <p:spPr>
            <a:xfrm>
              <a:off x="4141268" y="3135884"/>
              <a:ext cx="1008112" cy="0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xmlns="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ПРОБЛЕМА</a:t>
              </a:r>
            </a:p>
            <a:p>
              <a:pPr algn="ctr"/>
              <a:r>
                <a:rPr lang="ru-RU" sz="2052" dirty="0" smtClean="0">
                  <a:solidFill>
                    <a:schemeClr val="tx1"/>
                  </a:solidFill>
                </a:rPr>
                <a:t>Отсутствие единых </a:t>
              </a:r>
              <a:r>
                <a:rPr lang="ru-RU" sz="2052" dirty="0" err="1" smtClean="0">
                  <a:solidFill>
                    <a:schemeClr val="tx1"/>
                  </a:solidFill>
                </a:rPr>
                <a:t>критериальных</a:t>
              </a:r>
              <a:r>
                <a:rPr lang="ru-RU" sz="2052" dirty="0" smtClean="0">
                  <a:solidFill>
                    <a:schemeClr val="tx1"/>
                  </a:solidFill>
                </a:rPr>
                <a:t> требований к основным  этапам учебного занятия</a:t>
              </a:r>
              <a:endParaRPr lang="ru-RU" sz="2052" dirty="0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xmlns="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52869"/>
              </p:ext>
            </p:extLst>
          </p:nvPr>
        </p:nvGraphicFramePr>
        <p:xfrm>
          <a:off x="179512" y="476672"/>
          <a:ext cx="8712967" cy="5425649"/>
        </p:xfrm>
        <a:graphic>
          <a:graphicData uri="http://schemas.openxmlformats.org/drawingml/2006/table">
            <a:tbl>
              <a:tblPr firstRow="1" bandRow="1"/>
              <a:tblGrid>
                <a:gridCol w="152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1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9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7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95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244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Обеспечить повышение результативности образовательного процесса через внедрение «трёхступенчатой  матрицы требований» к учебному занятию</a:t>
                      </a:r>
                      <a:endParaRPr lang="ru-RU" sz="20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253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25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33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ГИА, ВПР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Удовлетворенность уроком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04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ВОШ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204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Учебно-предметная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активность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65234"/>
              </p:ext>
            </p:extLst>
          </p:nvPr>
        </p:nvGraphicFramePr>
        <p:xfrm>
          <a:off x="251520" y="980728"/>
          <a:ext cx="8640960" cy="4896544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9654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Организованы 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лаборатории для внедрения и реализации новой формы урока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Созданы: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матрица урока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схема анализа урока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определены критерии эффективности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Определена методика выявления обратной связи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Создан открытый методический банк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21176"/>
              </p:ext>
            </p:extLst>
          </p:nvPr>
        </p:nvGraphicFramePr>
        <p:xfrm>
          <a:off x="323528" y="2160833"/>
          <a:ext cx="8496944" cy="2863654"/>
        </p:xfrm>
        <a:graphic>
          <a:graphicData uri="http://schemas.openxmlformats.org/drawingml/2006/table">
            <a:tbl>
              <a:tblPr firstRow="1" bandRow="1"/>
              <a:tblGrid>
                <a:gridCol w="2102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4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307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Ограничения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программного обеспечения для обработки статистических данных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28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Допущения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предположения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Ограничение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времени проведения методических мероприятий (2 часа в неделю)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0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08070"/>
              </p:ext>
            </p:extLst>
          </p:nvPr>
        </p:nvGraphicFramePr>
        <p:xfrm>
          <a:off x="251520" y="1844824"/>
          <a:ext cx="8640960" cy="3803622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0362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реализации</a:t>
                      </a:r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Наполнение содержанием матрицы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Организация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лабораторий по реализации проекта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Внедрение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мониторинга на определение эффективности «матрицы»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Наполнение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содержанием проекта и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матрицы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28801"/>
            <a:ext cx="8424935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Создание открытого методического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Организация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внутрикорпоративного обучения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Разработка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Создание реестра затруднений и ошибок педагогов;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Организация и проведение методической поддержки.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lvl="0"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лабораторий по реализации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проектных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 по направлениям;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Апробация опыта проектных групп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Внедрение матрицы в образовательный процесс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Публикация опыта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мониторинга на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эффективности «матрицы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399450"/>
              </p:ext>
            </p:extLst>
          </p:nvPr>
        </p:nvGraphicFramePr>
        <p:xfrm>
          <a:off x="633413" y="1828800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03636"/>
              </p:ext>
            </p:extLst>
          </p:nvPr>
        </p:nvGraphicFramePr>
        <p:xfrm>
          <a:off x="395536" y="1268760"/>
          <a:ext cx="8280920" cy="4379686"/>
        </p:xfrm>
        <a:graphic>
          <a:graphicData uri="http://schemas.openxmlformats.org/drawingml/2006/table">
            <a:tbl>
              <a:tblPr firstRow="1" bandRow="1"/>
              <a:tblGrid>
                <a:gridCol w="1640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0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инновационных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лабораторий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педагогов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методического сопровождения внутрикорпоративного, сетевого, ДО (семинары и т. д.)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Контроль условий и результатов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51154"/>
              </p:ext>
            </p:extLst>
          </p:nvPr>
        </p:nvGraphicFramePr>
        <p:xfrm>
          <a:off x="251519" y="836712"/>
          <a:ext cx="8640960" cy="5414115"/>
        </p:xfrm>
        <a:graphic>
          <a:graphicData uri="http://schemas.openxmlformats.org/drawingml/2006/table">
            <a:tbl>
              <a:tblPr firstRow="1" bandRow="1"/>
              <a:tblGrid>
                <a:gridCol w="544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7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6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43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612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540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РИРО ЯНАО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исследовательской работы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010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Департамент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образования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результативности,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имиджевый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299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Администрация  МО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2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удовлетворённость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11727" y="397411"/>
            <a:ext cx="8520545" cy="970202"/>
          </a:xfrm>
        </p:spPr>
        <p:txBody>
          <a:bodyPr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6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должно содержать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(в контексте требований постановления Правительства 1050)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551" y="2056819"/>
            <a:ext cx="7974866" cy="389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идею  проекта,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проблем,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цели,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результаты и показатели,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подходы к способам, этапам и формам их достижения, </a:t>
            </a:r>
          </a:p>
          <a:p>
            <a:pPr marL="514350" marR="0" lvl="0" indent="-514350" defTabSz="10079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оценки сроков, бюджета,</a:t>
            </a:r>
            <a:r>
              <a:rPr kumimoji="0" lang="ru-RU" sz="3086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086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риски </a:t>
            </a:r>
          </a:p>
        </p:txBody>
      </p:sp>
    </p:spTree>
    <p:extLst>
      <p:ext uri="{BB962C8B-B14F-4D97-AF65-F5344CB8AC3E}">
        <p14:creationId xmlns:p14="http://schemas.microsoft.com/office/powerpoint/2010/main" val="18235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047520"/>
              </p:ext>
            </p:extLst>
          </p:nvPr>
        </p:nvGraphicFramePr>
        <p:xfrm>
          <a:off x="611560" y="764704"/>
          <a:ext cx="8208912" cy="5181600"/>
        </p:xfrm>
        <a:graphic>
          <a:graphicData uri="http://schemas.openxmlformats.org/drawingml/2006/table">
            <a:tbl>
              <a:tblPr firstRow="1" firstCol="1" bandRow="1"/>
              <a:tblGrid>
                <a:gridCol w="469297">
                  <a:extLst>
                    <a:ext uri="{9D8B030D-6E8A-4147-A177-3AD203B41FA5}">
                      <a16:colId xmlns:a16="http://schemas.microsoft.com/office/drawing/2014/main" xmlns="" val="1275925445"/>
                    </a:ext>
                  </a:extLst>
                </a:gridCol>
                <a:gridCol w="3690369">
                  <a:extLst>
                    <a:ext uri="{9D8B030D-6E8A-4147-A177-3AD203B41FA5}">
                      <a16:colId xmlns:a16="http://schemas.microsoft.com/office/drawing/2014/main" xmlns="" val="123190958"/>
                    </a:ext>
                  </a:extLst>
                </a:gridCol>
                <a:gridCol w="4049246">
                  <a:extLst>
                    <a:ext uri="{9D8B030D-6E8A-4147-A177-3AD203B41FA5}">
                      <a16:colId xmlns:a16="http://schemas.microsoft.com/office/drawing/2014/main" xmlns="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2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 иных требований в системе образования в ЯНАО , РФ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Интеграция содержания в требования в РФ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2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Ограничение  выбора  ОО в районе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сетевого взаимодействия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2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Ограничение выбора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профилизации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старших классах и его чистота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Индивидуализация образовательного  процесса ИОМ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58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20389"/>
              </p:ext>
            </p:extLst>
          </p:nvPr>
        </p:nvGraphicFramePr>
        <p:xfrm>
          <a:off x="179512" y="764704"/>
          <a:ext cx="8831325" cy="5911552"/>
        </p:xfrm>
        <a:graphic>
          <a:graphicData uri="http://schemas.openxmlformats.org/drawingml/2006/table">
            <a:tbl>
              <a:tblPr firstRow="1" bandRow="1"/>
              <a:tblGrid>
                <a:gridCol w="54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06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179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5745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197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534145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млн 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 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4087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Консолидированные бюджеты субъектов Российской Федерации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4087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субсидии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федерального бюджета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472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организационные мероприятия по проекту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aseline="0" dirty="0" smtClean="0"/>
                        <a:t>Организация методической поддержки</a:t>
                      </a:r>
                    </a:p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203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Функциональное направление проекта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Полиграфические услуги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50000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Финансовые</a:t>
                      </a:r>
                      <a:r>
                        <a:rPr lang="ru-RU" sz="1400" baseline="0" dirty="0" smtClean="0"/>
                        <a:t> средства для поощрения  активных участников проекта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200 000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3797"/>
              </p:ext>
            </p:extLst>
          </p:nvPr>
        </p:nvGraphicFramePr>
        <p:xfrm>
          <a:off x="323528" y="332656"/>
          <a:ext cx="8496944" cy="5832648"/>
        </p:xfrm>
        <a:graphic>
          <a:graphicData uri="http://schemas.openxmlformats.org/drawingml/2006/table">
            <a:tbl>
              <a:tblPr firstRow="1" bandRow="1"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3939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результативности образовательного процесса через внедрение «трёхступенчатой матрицы требований» к уроку</a:t>
                      </a:r>
                      <a:endParaRPr lang="ru-RU" sz="32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32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результативности образовательного процесса.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Мотивация+действие</a:t>
                      </a:r>
                      <a:r>
                        <a:rPr lang="ru-RU" sz="32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=результат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 ХОЧУ</a:t>
            </a:r>
          </a:p>
          <a:p>
            <a:r>
              <a:rPr lang="ru-RU" dirty="0" smtClean="0"/>
              <a:t>Я МОГУ </a:t>
            </a:r>
          </a:p>
          <a:p>
            <a:r>
              <a:rPr lang="ru-RU" dirty="0" smtClean="0"/>
              <a:t>Я ДОЛЖЕН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06489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5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42493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00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245424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ступень «Активные действия»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3529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3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32656"/>
            <a:ext cx="68580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3 ступень «Рефлексия»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77686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0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757699"/>
              </p:ext>
            </p:extLst>
          </p:nvPr>
        </p:nvGraphicFramePr>
        <p:xfrm>
          <a:off x="395536" y="476672"/>
          <a:ext cx="8451090" cy="4649005"/>
        </p:xfrm>
        <a:graphic>
          <a:graphicData uri="http://schemas.openxmlformats.org/drawingml/2006/table">
            <a:tbl>
              <a:tblPr/>
              <a:tblGrid>
                <a:gridCol w="347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60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Региональный проекты: 1. «Новый учитель ЯМАЛА» (постановление Правительства ЯНАО от27.06.12г. №513-П «Об утверждении гранта «Новый учитель Ямала»),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2. «Педагогический статус», (приказ от 18.05.2015 №870 «О педагогическом статусе «Учитель-исследователь, учитель-методист, учитель-наставник» в системе образования Ямало-Ненецкого автономного округа»)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 «Цифровая школа ЯНАО», (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приказ департамента образования Ямало-Ненецкого автономного округа от 10 мая 2016 г. № 662 )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228600" indent="-228600" algn="just" fontAlgn="base">
                        <a:buAutoNum type="arabicPeriod"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Госпрограмма «Развитие образования»,</a:t>
                      </a:r>
                      <a:r>
                        <a:rPr lang="ru-RU" sz="1200" b="0" i="0" dirty="0" smtClean="0">
                          <a:solidFill>
                            <a:srgbClr val="3C3C3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 15 апреля 2014 года N 295</a:t>
                      </a:r>
                      <a:br>
                        <a:rPr lang="ru-RU" sz="1200" b="0" i="0" dirty="0" smtClean="0">
                          <a:solidFill>
                            <a:srgbClr val="3C3C3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 smtClean="0">
                          <a:solidFill>
                            <a:srgbClr val="3C3C3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 </a:t>
                      </a:r>
                      <a:r>
                        <a:rPr lang="ru-RU" sz="1200" b="0" i="0" u="sng" dirty="0" smtClean="0">
                          <a:solidFill>
                            <a:srgbClr val="00466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государственной программы Российской Федерации "Развитие образования" на 2013-2020 годы</a:t>
                      </a:r>
                      <a:r>
                        <a:rPr lang="ru-RU" sz="1200" b="0" i="0" u="none" baseline="0" dirty="0" smtClean="0">
                          <a:solidFill>
                            <a:srgbClr val="3C3C3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на 31 марта 2017 года)</a:t>
                      </a:r>
                    </a:p>
                    <a:p>
                      <a:pPr marL="228600" indent="-228600" algn="just" fontAlgn="base">
                        <a:buAutoNum type="arabicPeriod"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«Приоритетный национальный проект «Образование», (06.04.2015г. №362) </a:t>
                      </a:r>
                    </a:p>
                    <a:p>
                      <a:pPr marL="228600" indent="-228600" algn="just" fontAlgn="base">
                        <a:buAutoNum type="arabicPeriod"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«Современная цифровая образовательная среда РФ»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effectLst/>
                          <a:latin typeface="pt_sansitalic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 25 октября 2016 года № 9)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84546"/>
              </p:ext>
            </p:extLst>
          </p:nvPr>
        </p:nvGraphicFramePr>
        <p:xfrm>
          <a:off x="607955" y="188641"/>
          <a:ext cx="7880947" cy="3747596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xmlns="" val="1973703757"/>
                    </a:ext>
                  </a:extLst>
                </a:gridCol>
                <a:gridCol w="4241645">
                  <a:extLst>
                    <a:ext uri="{9D8B030D-6E8A-4147-A177-3AD203B41FA5}">
                      <a16:colId xmlns:a16="http://schemas.microsoft.com/office/drawing/2014/main" xmlns="" val="119063058"/>
                    </a:ext>
                  </a:extLst>
                </a:gridCol>
                <a:gridCol w="1619473">
                  <a:extLst>
                    <a:ext uri="{9D8B030D-6E8A-4147-A177-3AD203B41FA5}">
                      <a16:colId xmlns:a16="http://schemas.microsoft.com/office/drawing/2014/main" xmlns="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1.09.2018 –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01.09.2021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группах из разных регионов или заполнить пример одного региона или не заполнять</a:t>
                      </a:r>
                      <a:endParaRPr lang="ru-RU" sz="1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51668"/>
                  </a:ext>
                </a:extLst>
              </a:tr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Функциональный заказчик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Тазовского района</a:t>
                      </a:r>
                      <a:endParaRPr lang="ru-RU" sz="1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323597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60841"/>
              </p:ext>
            </p:extLst>
          </p:nvPr>
        </p:nvGraphicFramePr>
        <p:xfrm>
          <a:off x="611560" y="3645024"/>
          <a:ext cx="7880947" cy="2834640"/>
        </p:xfrm>
        <a:graphic>
          <a:graphicData uri="http://schemas.openxmlformats.org/drawingml/2006/table">
            <a:tbl>
              <a:tblPr firstRow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4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9062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Кайль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А.П.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Зятев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Чернова Г.В.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Полудницына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Э.А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Скулкина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Натесова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В.Е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Эсенбулатова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Р.С</a:t>
                      </a:r>
                      <a:r>
                        <a:rPr lang="ru-RU" sz="1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Кобзева Е.К.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Устюгова О.М.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Коротеев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781</Words>
  <Application>Microsoft Office PowerPoint</Application>
  <PresentationFormat>Экран (4:3)</PresentationFormat>
  <Paragraphs>203</Paragraphs>
  <Slides>21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HDOfficeLightV0</vt:lpstr>
      <vt:lpstr>Изображение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ступень «Активные действия»</vt:lpstr>
      <vt:lpstr>3 ступень «Рефлексия»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Наполнение содержанием проекта и  матрицы</vt:lpstr>
      <vt:lpstr>Организация деятельности пед. лабораторий по реализации проекта</vt:lpstr>
      <vt:lpstr>Внедрение мониторинга на определение эффективности «матрицы»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user</cp:lastModifiedBy>
  <cp:revision>224</cp:revision>
  <dcterms:created xsi:type="dcterms:W3CDTF">2012-01-11T08:01:34Z</dcterms:created>
  <dcterms:modified xsi:type="dcterms:W3CDTF">2018-06-22T09:46:14Z</dcterms:modified>
</cp:coreProperties>
</file>