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85" r:id="rId12"/>
    <p:sldId id="284" r:id="rId13"/>
    <p:sldId id="276" r:id="rId14"/>
    <p:sldId id="274" r:id="rId15"/>
    <p:sldId id="273" r:id="rId16"/>
    <p:sldId id="272" r:id="rId17"/>
    <p:sldId id="271" r:id="rId18"/>
    <p:sldId id="270" r:id="rId19"/>
    <p:sldId id="269" r:id="rId20"/>
    <p:sldId id="286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67" autoAdjust="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6CE0-DBCD-4B59-B011-E67E6F18CB25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4880-9FFE-485E-99EB-ADE2FAF22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7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7F65A-3EF3-4068-B934-040D598CE55B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14F4-4769-4FD0-99FA-CDDE4E22D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4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2C39C-E4F8-4C74-8D63-5974A9AD5F61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A7B0-EC3D-4A15-9B67-4835B7455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2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924AF-1302-4BF1-81AB-40E3FBA8F83B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2598B-72C3-4DB1-9F5D-55C9C4709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3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885C-923F-4951-9C14-462D75FE02F0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10C86-9EA7-41DA-AD87-045C18B84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3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68CE9-7D37-4F76-AF8B-A437465CA16F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6046-E202-464B-B40D-17E7BD171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4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B0B4-1FC6-48B9-AEB7-12BFC18DFB7C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D16E-EFB4-43DC-A440-BAA4950F7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9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8903-53CE-4A07-878D-F5820768665C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8080-664B-43B9-8E1F-BFC4FC5E3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C9FE6-9946-44BD-8F96-C6DA22EF49BB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199A-4552-4074-9DE0-DE065043F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1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D0F2-7666-4AB6-9365-5C4A4560F663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8E46-F675-4E81-A0D3-86BD18E4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2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0A64-71AD-4296-AAB4-84CF0586F498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8AD-97C0-42C2-98F2-A69EA68A1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1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DC0E81-8301-4912-B141-4014FCB522F7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997BB2-8F9C-4A05-9FF2-E6B6C7871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87" y="1108040"/>
            <a:ext cx="4270213" cy="319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209550" y="1547813"/>
            <a:ext cx="7713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295275" y="2173288"/>
            <a:ext cx="87820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Бюджет: 747 612 430 тыс. рублей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Год начала: 2018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Год окончания: 2024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глобальной конкурентноспособности российского образования, вхождение РФ в число 10 ведущих стран мира по качеству общего образования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</a:t>
            </a:r>
          </a:p>
        </p:txBody>
      </p:sp>
      <p:pic>
        <p:nvPicPr>
          <p:cNvPr id="205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400050" y="1438275"/>
            <a:ext cx="698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Закуплено оборудование, мебель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5300" y="1876425"/>
          <a:ext cx="7581900" cy="4891084"/>
        </p:xfrm>
        <a:graphic>
          <a:graphicData uri="http://schemas.openxmlformats.org/drawingml/2006/table">
            <a:tbl>
              <a:tblPr firstRow="1" firstCol="1" bandRow="1"/>
              <a:tblGrid>
                <a:gridCol w="723900">
                  <a:extLst>
                    <a:ext uri="{9D8B030D-6E8A-4147-A177-3AD203B41FA5}">
                      <a16:colId xmlns:a16="http://schemas.microsoft.com/office/drawing/2014/main" val="3525303172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val="110930854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468566450"/>
                    </a:ext>
                  </a:extLst>
                </a:gridCol>
              </a:tblGrid>
              <a:tr h="347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390059"/>
                  </a:ext>
                </a:extLst>
              </a:tr>
              <a:tr h="2609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МФУ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430328"/>
                  </a:ext>
                </a:extLst>
              </a:tr>
              <a:tr h="2609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Ноутбук учителя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430908"/>
                  </a:ext>
                </a:extLst>
              </a:tr>
              <a:tr h="34737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Интерактивный комплекс (2 экрана)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477263"/>
                  </a:ext>
                </a:extLst>
              </a:tr>
              <a:tr h="3593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Мобильное крепление для интерактивного комплекса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28913"/>
                  </a:ext>
                </a:extLst>
              </a:tr>
              <a:tr h="2609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Ноутбук мобильного класса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062240"/>
                  </a:ext>
                </a:extLst>
              </a:tr>
              <a:tr h="3593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Вычислительный блок интерактивного комплекса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149420"/>
                  </a:ext>
                </a:extLst>
              </a:tr>
              <a:tr h="2609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принтер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543492"/>
                  </a:ext>
                </a:extLst>
              </a:tr>
              <a:tr h="2609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Пластик для 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принтера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718307"/>
                  </a:ext>
                </a:extLst>
              </a:tr>
              <a:tr h="2609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Аккумуляторная дрель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83067"/>
                  </a:ext>
                </a:extLst>
              </a:tr>
              <a:tr h="2609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 бит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028871"/>
                  </a:ext>
                </a:extLst>
              </a:tr>
              <a:tr h="2609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 сверл универсальный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801576"/>
                  </a:ext>
                </a:extLst>
              </a:tr>
              <a:tr h="34737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Многофункциональный инструмент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03246"/>
                  </a:ext>
                </a:extLst>
              </a:tr>
              <a:tr h="5210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Клеевый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пистолет с комплектом запасных стержней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3515"/>
                  </a:ext>
                </a:extLst>
              </a:tr>
              <a:tr h="2609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Цифровой штангенциркуль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126939"/>
                  </a:ext>
                </a:extLst>
              </a:tr>
              <a:tr h="2609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Электролобзик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5891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385591" y="1370012"/>
            <a:ext cx="698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Закуплено оборудование, мебель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887"/>
              </p:ext>
            </p:extLst>
          </p:nvPr>
        </p:nvGraphicFramePr>
        <p:xfrm>
          <a:off x="495300" y="1768466"/>
          <a:ext cx="7581900" cy="5034805"/>
        </p:xfrm>
        <a:graphic>
          <a:graphicData uri="http://schemas.openxmlformats.org/drawingml/2006/table">
            <a:tbl>
              <a:tblPr firstRow="1" firstCol="1" bandRow="1"/>
              <a:tblGrid>
                <a:gridCol w="723900">
                  <a:extLst>
                    <a:ext uri="{9D8B030D-6E8A-4147-A177-3AD203B41FA5}">
                      <a16:colId xmlns:a16="http://schemas.microsoft.com/office/drawing/2014/main" val="352530317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1093085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68566450"/>
                    </a:ext>
                  </a:extLst>
                </a:gridCol>
              </a:tblGrid>
              <a:tr h="33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390059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Шлем виртуальной реальности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430328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Штатив для крепления базовых станций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430908"/>
                  </a:ext>
                </a:extLst>
              </a:tr>
              <a:tr h="33568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Ноутбук с ОС для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шлема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477263"/>
                  </a:ext>
                </a:extLst>
              </a:tr>
              <a:tr h="3472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Фотограмметрическое ПО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28913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Квадрокоптер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062240"/>
                  </a:ext>
                </a:extLst>
              </a:tr>
              <a:tr h="3472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Квадракоптер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(малый размер)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149420"/>
                  </a:ext>
                </a:extLst>
              </a:tr>
              <a:tr h="75639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Конструктор для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практикоориентированного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изучения устройства и принципов работы механических моделей различной степени сложности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543492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Ручной лобзик, 200 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718307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Ручной лобзик, 300 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83067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Канцелярские ножи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028871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 пилок для лобзика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801576"/>
                  </a:ext>
                </a:extLst>
              </a:tr>
              <a:tr h="33568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 для обучения шахматам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03246"/>
                  </a:ext>
                </a:extLst>
              </a:tr>
              <a:tr h="29891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Фотоаппарат с объективом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3515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Планшет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126939"/>
                  </a:ext>
                </a:extLst>
              </a:tr>
              <a:tr h="2521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Карта памяти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5891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400050" y="1438275"/>
            <a:ext cx="698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Закуплено оборудование, мебель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5775" y="2149475"/>
          <a:ext cx="7581900" cy="3576639"/>
        </p:xfrm>
        <a:graphic>
          <a:graphicData uri="http://schemas.openxmlformats.org/drawingml/2006/table">
            <a:tbl>
              <a:tblPr firstRow="1" firstCol="1" bandRow="1"/>
              <a:tblGrid>
                <a:gridCol w="723900">
                  <a:extLst>
                    <a:ext uri="{9D8B030D-6E8A-4147-A177-3AD203B41FA5}">
                      <a16:colId xmlns:a16="http://schemas.microsoft.com/office/drawing/2014/main" val="3525303172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val="110930854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468566450"/>
                    </a:ext>
                  </a:extLst>
                </a:gridCol>
              </a:tblGrid>
              <a:tr h="347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390059"/>
                  </a:ext>
                </a:extLst>
              </a:tr>
              <a:tr h="2609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Штатив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430328"/>
                  </a:ext>
                </a:extLst>
              </a:tr>
              <a:tr h="2609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Микрофон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43090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Тренажер-манекен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отработки сердечно-легочной реанимации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477263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Тренажер-манекен для отработки приемов удаления инородного тела из верхних дыхательных путей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28913"/>
                  </a:ext>
                </a:extLst>
              </a:tr>
              <a:tr h="2609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 имитаторов травм и поражений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062240"/>
                  </a:ext>
                </a:extLst>
              </a:tr>
              <a:tr h="3592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Шина лестничная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149420"/>
                  </a:ext>
                </a:extLst>
              </a:tr>
              <a:tr h="2609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Воротник шейный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543492"/>
                  </a:ext>
                </a:extLst>
              </a:tr>
              <a:tr h="2609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Табельные средства для оказания первой медицинской помощи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718307"/>
                  </a:ext>
                </a:extLst>
              </a:tr>
              <a:tr h="2609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Коврик для проведения сердечно-легочной реанимации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83067"/>
                  </a:ext>
                </a:extLst>
              </a:tr>
              <a:tr h="2609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 мебели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0288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00050" y="1438275"/>
            <a:ext cx="6981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заканчивается установка оборудования и оформление помещения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1" y="2269424"/>
            <a:ext cx="5794319" cy="434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33" y="3493344"/>
            <a:ext cx="4162425" cy="312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41" y="998166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2" y="1638300"/>
            <a:ext cx="6680200" cy="50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9" y="3483769"/>
            <a:ext cx="4219575" cy="316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695450"/>
            <a:ext cx="6496049" cy="487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9" y="3631406"/>
            <a:ext cx="3914775" cy="293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2" y="1704975"/>
            <a:ext cx="6578600" cy="493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79" y="3674140"/>
            <a:ext cx="3953046" cy="296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045791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7" y="1628775"/>
            <a:ext cx="6832600" cy="512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3495676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29" y="976996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6688" y="3368675"/>
          <a:ext cx="9315450" cy="3413760"/>
        </p:xfrm>
        <a:graphic>
          <a:graphicData uri="http://schemas.openxmlformats.org/drawingml/2006/table">
            <a:tbl>
              <a:tblPr/>
              <a:tblGrid>
                <a:gridCol w="2900362">
                  <a:extLst>
                    <a:ext uri="{9D8B030D-6E8A-4147-A177-3AD203B41FA5}">
                      <a16:colId xmlns:a16="http://schemas.microsoft.com/office/drawing/2014/main" val="3332276553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543279131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1773031485"/>
                    </a:ext>
                  </a:extLst>
                </a:gridCol>
                <a:gridCol w="2224088">
                  <a:extLst>
                    <a:ext uri="{9D8B030D-6E8A-4147-A177-3AD203B41FA5}">
                      <a16:colId xmlns:a16="http://schemas.microsoft.com/office/drawing/2014/main" val="341906501"/>
                    </a:ext>
                  </a:extLst>
                </a:gridCol>
              </a:tblGrid>
              <a:tr h="3413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Ефимкин Вячеслав Петрович, учитель технологии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проектами в сфере образования»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«Основы проектного управления»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«Современные проектные методы развития высокотехнологичных предметных навыков обучающихся предметной области «Технология» г. Томск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Романенко Роман Николаевич, учитель информатики и ИКТ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проектами в сфере образования»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«Основы проектного управления»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Женалин Ильяс Жахиевич, учитель ОБЖ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проектами в сфере образования»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«Основы проектного управления»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Окотэтто Галина Анатольевна, педагог-организатор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проектами в сфере образования»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«Основы проектного управления»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788792"/>
                  </a:ext>
                </a:extLst>
              </a:tr>
            </a:tbl>
          </a:graphicData>
        </a:graphic>
      </p:graphicFrame>
      <p:sp>
        <p:nvSpPr>
          <p:cNvPr id="19471" name="TextBox 4"/>
          <p:cNvSpPr txBox="1">
            <a:spLocks noChangeArrowheads="1"/>
          </p:cNvSpPr>
          <p:nvPr/>
        </p:nvSpPr>
        <p:spPr bwMode="auto">
          <a:xfrm>
            <a:off x="352425" y="2105025"/>
            <a:ext cx="7439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прошедшие специальное обучение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285750" y="1762125"/>
            <a:ext cx="755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области и программы дополнительного образования, внеурочной деятельности, реализуемые с использованием ресурсов центра «Точка роста» </a:t>
            </a: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285750" y="2962275"/>
            <a:ext cx="34671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ОБЖ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981325" y="3021013"/>
            <a:ext cx="52292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Мир вокруг нас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Занимательная математика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юных исследователей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и кино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числа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русского языка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Видеостудия «Мульти-пульти»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Музееведы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вокруг нас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Любители кино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7086600" y="3530600"/>
            <a:ext cx="5229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За страницами учебника географии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Град: открой свое будущее!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на языке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Phyton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успешной коммуникации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96921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-200025" y="1562100"/>
            <a:ext cx="7324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sp>
        <p:nvSpPr>
          <p:cNvPr id="3076" name="Прямоугольник 9"/>
          <p:cNvSpPr>
            <a:spLocks noChangeArrowheads="1"/>
          </p:cNvSpPr>
          <p:nvPr/>
        </p:nvSpPr>
        <p:spPr bwMode="auto">
          <a:xfrm>
            <a:off x="123825" y="3235325"/>
            <a:ext cx="97345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российских школах будут внедряться новые методы и программы обучения, тогда как многие привычные форматы окончательно уйдут в прошлое - так, к 2021 году будет полностью ликвидирована третья смена. К концу 2024 года появятся в общей сложности 230 тыс. новых мест в общеобразовательных учреждениях, откроются первые 25 школ, построенные с привлечением частных инвестиций. Бюджет: 295,1 млрд руб.</a:t>
            </a:r>
          </a:p>
        </p:txBody>
      </p:sp>
      <p:pic>
        <p:nvPicPr>
          <p:cNvPr id="307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285750" y="1762125"/>
            <a:ext cx="7553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 проведению в центре «Точка роста» социокультурные мероприятия :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1126258" y="2804259"/>
            <a:ext cx="48219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проектов и исследовательских работ: «Мой первый доклад», «Твои люди, Север!», «Я – гражданин России» и др.;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Лапцуевские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чтения»;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игра «Тропинка»;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недели;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конкурсы;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«Встречи с замечательными людьми»;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ораторского искусства» ;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Акции,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флешмобы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многое-многое другое!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3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15"/>
          <p:cNvSpPr>
            <a:spLocks noChangeArrowheads="1"/>
          </p:cNvSpPr>
          <p:nvPr/>
        </p:nvSpPr>
        <p:spPr bwMode="auto">
          <a:xfrm>
            <a:off x="200026" y="1409700"/>
            <a:ext cx="8086726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Центр образования цифрового и гуманитарного профилей «Точка роста»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создается как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структурное подразделение МКОУ ТШИ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 направлен на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формирование современных компетенций и навыков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 обучающихся, в том числе по учебным предметам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«Технология», «Информатика», «Основы безопасности жизнедеятельности»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Центр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может выполнять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функцию общественного пространства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для развития общекультурных компетенций, цифровой грамотности, шахматного образования, проектной деятельности, творческой, социальной самореализации детей, педагогов, родительской общественности.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1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3" y="4090988"/>
            <a:ext cx="378142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" y="1773238"/>
            <a:ext cx="7924800" cy="4889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765" indent="-6350" eaLnBrk="1" fontAlgn="auto" hangingPunct="1">
              <a:lnSpc>
                <a:spcPct val="109000"/>
              </a:lnSpc>
              <a:spcBef>
                <a:spcPts val="0"/>
              </a:spcBef>
              <a:spcAft>
                <a:spcPts val="85"/>
              </a:spcAft>
              <a:defRPr/>
            </a:pPr>
            <a:r>
              <a:rPr lang="ru-RU" sz="2400" b="1" dirty="0">
                <a:solidFill>
                  <a:srgbClr val="50465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ЦЕЛИ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создание условий для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9000"/>
              </a:lnSpc>
              <a:spcBef>
                <a:spcPts val="0"/>
              </a:spcBef>
              <a:spcAft>
                <a:spcPts val="85"/>
              </a:spcAft>
              <a:buClr>
                <a:srgbClr val="504652"/>
              </a:buClr>
              <a:buSzPts val="1600"/>
              <a:buFont typeface="Wingdings" panose="05000000000000000000" pitchFamily="2" charset="2"/>
              <a:buChar char=""/>
              <a:defRPr/>
            </a:pPr>
            <a:r>
              <a:rPr lang="ru-RU" sz="2400" b="1" i="1" dirty="0">
                <a:solidFill>
                  <a:srgbClr val="50465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внедрения 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 уровнях начального общего, основного общего и (или) среднего общего образования </a:t>
            </a:r>
            <a:r>
              <a:rPr lang="ru-RU" sz="2400" b="1" i="1" dirty="0">
                <a:solidFill>
                  <a:srgbClr val="50465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новых методов обучения 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50465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воспитания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50465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образовательных технологий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обеспечивающих освоение обучающимися </a:t>
            </a:r>
            <a:r>
              <a:rPr lang="ru-RU" sz="24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основных и дополнительных общеобразовательных 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программ </a:t>
            </a:r>
            <a:r>
              <a:rPr lang="ru-RU" sz="2400" b="1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цифрового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естественно-научного, технического и гуманитарного профилей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5000"/>
              </a:lnSpc>
              <a:spcBef>
                <a:spcPts val="0"/>
              </a:spcBef>
              <a:spcAft>
                <a:spcPts val="370"/>
              </a:spcAft>
              <a:buClr>
                <a:srgbClr val="504652"/>
              </a:buClr>
              <a:buSzPts val="1600"/>
              <a:buFont typeface="Wingdings" panose="05000000000000000000" pitchFamily="2" charset="2"/>
              <a:buChar char=""/>
              <a:defRPr/>
            </a:pPr>
            <a:r>
              <a:rPr lang="ru-RU" sz="2400" b="1" i="1" dirty="0">
                <a:solidFill>
                  <a:srgbClr val="50465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обновления содержания 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50465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совершенствования 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методов обучения учебным предметам </a:t>
            </a:r>
            <a:r>
              <a:rPr lang="ru-RU" sz="2400" b="1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«Технология», «Информатика» и «Основы безопасности жизнедеятельности» 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</p:txBody>
      </p:sp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4217988"/>
            <a:ext cx="34702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12085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3976688"/>
            <a:ext cx="34163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5250" y="2416175"/>
            <a:ext cx="9096375" cy="4533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09000"/>
              </a:lnSpc>
              <a:spcBef>
                <a:spcPts val="0"/>
              </a:spcBef>
              <a:spcAft>
                <a:spcPts val="85"/>
              </a:spcAft>
              <a:buClr>
                <a:srgbClr val="000000"/>
              </a:buClr>
              <a:buSzPts val="1600"/>
              <a:buFont typeface="Wingdings" panose="05000000000000000000" pitchFamily="2" charset="2"/>
              <a:buChar char=""/>
              <a:defRPr/>
            </a:pP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100% охват контингента </a:t>
            </a:r>
            <a:r>
              <a:rPr lang="ru-RU" sz="2400" b="1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обучающихся образовательной организации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осваивающих основную общеобразовательную программу по учебным предметам «Технология», «Информатика», «Основы безопасности жизнедеятельности» на обновленном учебном оборудовании с применением новых методик обучения и воспитания, 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9000"/>
              </a:lnSpc>
              <a:spcBef>
                <a:spcPts val="0"/>
              </a:spcBef>
              <a:spcAft>
                <a:spcPts val="85"/>
              </a:spcAft>
              <a:buClr>
                <a:srgbClr val="000000"/>
              </a:buClr>
              <a:buSzPts val="1600"/>
              <a:buFont typeface="Wingdings" panose="05000000000000000000" pitchFamily="2" charset="2"/>
              <a:buChar char=""/>
              <a:defRPr/>
            </a:pP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 менее 70% охват контингента обучающихся – дополнительными общеобразовательными программами цифрового, естественно-научного, технического и гуманитарного профилей во внеурочное время, в том числе с использованием </a:t>
            </a:r>
            <a:r>
              <a:rPr lang="ru-RU" sz="2400" b="1" i="1" dirty="0">
                <a:solidFill>
                  <a:srgbClr val="50465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дистанционных форм обучения и сетевого партнерства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</p:txBody>
      </p:sp>
      <p:sp>
        <p:nvSpPr>
          <p:cNvPr id="6150" name="Прямоугольник 4"/>
          <p:cNvSpPr>
            <a:spLocks noChangeArrowheads="1"/>
          </p:cNvSpPr>
          <p:nvPr/>
        </p:nvSpPr>
        <p:spPr bwMode="auto">
          <a:xfrm>
            <a:off x="368300" y="1798638"/>
            <a:ext cx="1525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5046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altLang="ru-RU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466725" y="1438275"/>
            <a:ext cx="711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помещения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решение разместить центр «Точка роста» в помещении около 80 м².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" y="3305981"/>
            <a:ext cx="3171682" cy="238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00" y="2639032"/>
            <a:ext cx="4200896" cy="31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3562789"/>
            <a:ext cx="4083963" cy="306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66725" y="1438275"/>
            <a:ext cx="7115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рекомендациями разработан проект зонирования помещения центра.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4" y="2394438"/>
            <a:ext cx="7847240" cy="4225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2137981"/>
            <a:ext cx="7977867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04" y="1140660"/>
            <a:ext cx="4200696" cy="314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219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2120038"/>
            <a:ext cx="8044516" cy="433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887</Words>
  <Application>Microsoft Office PowerPoint</Application>
  <PresentationFormat>Широкоэкранный</PresentationFormat>
  <Paragraphs>211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Arial</vt:lpstr>
      <vt:lpstr>Calibri Light</vt:lpstr>
      <vt:lpstr>Times New Roman</vt:lpstr>
      <vt:lpstr>Wingdings</vt:lpstr>
      <vt:lpstr>+mj-lt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УВР</dc:creator>
  <cp:lastModifiedBy>УВР</cp:lastModifiedBy>
  <cp:revision>40</cp:revision>
  <cp:lastPrinted>2019-09-13T14:54:20Z</cp:lastPrinted>
  <dcterms:created xsi:type="dcterms:W3CDTF">2019-09-13T11:30:30Z</dcterms:created>
  <dcterms:modified xsi:type="dcterms:W3CDTF">2019-09-16T12:55:08Z</dcterms:modified>
</cp:coreProperties>
</file>