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3" r:id="rId8"/>
    <p:sldId id="266" r:id="rId9"/>
    <p:sldId id="267" r:id="rId10"/>
    <p:sldId id="268" r:id="rId11"/>
    <p:sldId id="261" r:id="rId12"/>
    <p:sldId id="262" r:id="rId13"/>
    <p:sldId id="264" r:id="rId14"/>
    <p:sldId id="270" r:id="rId15"/>
    <p:sldId id="271" r:id="rId16"/>
    <p:sldId id="272" r:id="rId17"/>
    <p:sldId id="273" r:id="rId18"/>
    <p:sldId id="274" r:id="rId19"/>
    <p:sldId id="26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«Повышение квалификации педагогических работников образовательной организации через реализацию индивидуального маршрута учителя»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077072"/>
            <a:ext cx="8424936" cy="2376264"/>
          </a:xfrm>
        </p:spPr>
        <p:txBody>
          <a:bodyPr/>
          <a:lstStyle/>
          <a:p>
            <a:r>
              <a:rPr lang="ru-RU" dirty="0" smtClean="0"/>
              <a:t>Ответственные за разработку программы:</a:t>
            </a:r>
          </a:p>
          <a:p>
            <a:r>
              <a:rPr lang="ru-RU" dirty="0" err="1" smtClean="0"/>
              <a:t>Куцурова</a:t>
            </a:r>
            <a:r>
              <a:rPr lang="ru-RU" dirty="0" smtClean="0"/>
              <a:t> Е.В., учитель истории и права</a:t>
            </a:r>
          </a:p>
          <a:p>
            <a:r>
              <a:rPr lang="ru-RU" dirty="0" err="1" smtClean="0"/>
              <a:t>Полудницына</a:t>
            </a:r>
            <a:r>
              <a:rPr lang="ru-RU" dirty="0" smtClean="0"/>
              <a:t> Э.А., учитель русского языка и литературы, МКОУ «ТШИ»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6679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Критерии и показатели эффективности: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49424"/>
            <a:ext cx="8507288" cy="4325112"/>
          </a:xfrm>
        </p:spPr>
        <p:txBody>
          <a:bodyPr/>
          <a:lstStyle/>
          <a:p>
            <a:r>
              <a:rPr lang="ru-RU" dirty="0" smtClean="0"/>
              <a:t>взаимодействие образовательных организаций и структур образования в обеспечении успешной адаптации, в формировании профессиональной компетентности педагога;</a:t>
            </a:r>
          </a:p>
          <a:p>
            <a:r>
              <a:rPr lang="ru-RU" dirty="0"/>
              <a:t>усиление роли наставника в общеобразовательных </a:t>
            </a:r>
            <a:r>
              <a:rPr lang="ru-RU" dirty="0" smtClean="0"/>
              <a:t>учреждениях;</a:t>
            </a:r>
          </a:p>
          <a:p>
            <a:r>
              <a:rPr lang="ru-RU" dirty="0"/>
              <a:t>повышение квалификационной категории молодых </a:t>
            </a:r>
            <a:r>
              <a:rPr lang="ru-RU" dirty="0" smtClean="0"/>
              <a:t>специалистов.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10880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r>
              <a:rPr lang="ru-RU" dirty="0" smtClean="0"/>
              <a:t>Ожидаемые результаты: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100% повышение квалификации педагогов через построение индивидуального маршрута;</a:t>
            </a:r>
          </a:p>
          <a:p>
            <a:r>
              <a:rPr lang="ru-RU" dirty="0" smtClean="0"/>
              <a:t>повышение </a:t>
            </a:r>
            <a:r>
              <a:rPr lang="ru-RU" dirty="0"/>
              <a:t>качества содержания образовательного процесса;</a:t>
            </a:r>
          </a:p>
          <a:p>
            <a:r>
              <a:rPr lang="ru-RU" dirty="0" smtClean="0"/>
              <a:t>создание </a:t>
            </a:r>
            <a:r>
              <a:rPr lang="ru-RU" dirty="0"/>
              <a:t>методических и дидактических материалов; </a:t>
            </a:r>
          </a:p>
          <a:p>
            <a:r>
              <a:rPr lang="ru-RU" dirty="0" smtClean="0"/>
              <a:t>своевременное </a:t>
            </a:r>
            <a:r>
              <a:rPr lang="ru-RU" dirty="0"/>
              <a:t>выявление профессиональных затруднений педагогов, предупреждение негативных тенденций в организации образовательного процесса; </a:t>
            </a:r>
          </a:p>
          <a:p>
            <a:r>
              <a:rPr lang="ru-RU" dirty="0" smtClean="0"/>
              <a:t>обеспечение </a:t>
            </a:r>
            <a:r>
              <a:rPr lang="ru-RU" dirty="0"/>
              <a:t>условий для повышения профессиональной компетентности педагога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31088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73832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b="1" dirty="0"/>
              <a:t>Обоснование значимости деятельности площадки для развития муниципальной системы образования</a:t>
            </a:r>
            <a:r>
              <a:rPr lang="ru-RU" sz="3600" dirty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60851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Повышение  уровня  профессиональной компетентности педагогических </a:t>
            </a:r>
            <a:r>
              <a:rPr lang="ru-RU" dirty="0" smtClean="0"/>
              <a:t>работников.</a:t>
            </a:r>
          </a:p>
          <a:p>
            <a:r>
              <a:rPr lang="ru-RU" dirty="0" smtClean="0"/>
              <a:t>Повышение </a:t>
            </a:r>
            <a:r>
              <a:rPr lang="ru-RU" dirty="0"/>
              <a:t>эффективности подготовки    педагогических кадров в муниципальной системе </a:t>
            </a:r>
            <a:r>
              <a:rPr lang="ru-RU" dirty="0" smtClean="0"/>
              <a:t>образования.</a:t>
            </a:r>
          </a:p>
          <a:p>
            <a:r>
              <a:rPr lang="ru-RU" dirty="0" smtClean="0"/>
              <a:t>Обеспечение </a:t>
            </a:r>
            <a:r>
              <a:rPr lang="ru-RU" dirty="0"/>
              <a:t>условий для закрепления молодых педагогов  в  общеобразовательных учреждениях муниципального </a:t>
            </a:r>
            <a:r>
              <a:rPr lang="ru-RU" dirty="0" smtClean="0"/>
              <a:t>образования.</a:t>
            </a:r>
          </a:p>
          <a:p>
            <a:r>
              <a:rPr lang="ru-RU" dirty="0" smtClean="0"/>
              <a:t> </a:t>
            </a:r>
            <a:r>
              <a:rPr lang="ru-RU" dirty="0"/>
              <a:t>Обеспечение информационно-методической поддержкой  педагогических работников муниципальной системы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1511343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Сроки и этапы реализации  программы: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537615"/>
            <a:ext cx="8229600" cy="4325112"/>
          </a:xfrm>
        </p:spPr>
        <p:txBody>
          <a:bodyPr/>
          <a:lstStyle/>
          <a:p>
            <a:r>
              <a:rPr lang="ru-RU" dirty="0" smtClean="0"/>
              <a:t>Организационно-подготовительный этап (2014-2015гг.)</a:t>
            </a:r>
          </a:p>
          <a:p>
            <a:pPr marL="109728" indent="0">
              <a:buNone/>
            </a:pPr>
            <a:endParaRPr lang="ru-RU" dirty="0" smtClean="0"/>
          </a:p>
          <a:p>
            <a:r>
              <a:rPr lang="ru-RU" dirty="0" smtClean="0"/>
              <a:t>Практический этап (2015-2016гг.)</a:t>
            </a:r>
          </a:p>
          <a:p>
            <a:pPr marL="109728" indent="0">
              <a:buNone/>
            </a:pPr>
            <a:endParaRPr lang="ru-RU" dirty="0" smtClean="0"/>
          </a:p>
          <a:p>
            <a:r>
              <a:rPr lang="ru-RU" dirty="0" smtClean="0"/>
              <a:t>Обобщающий этап (2017 – октябрь, 2018гг.)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91824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Autofit/>
          </a:bodyPr>
          <a:lstStyle/>
          <a:p>
            <a:r>
              <a:rPr lang="ru-RU" sz="3200" dirty="0" smtClean="0"/>
              <a:t>Результаты проекта предлагается тиражировать в виде:</a:t>
            </a:r>
            <a:endParaRPr lang="ru-RU" sz="32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82453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м</a:t>
            </a:r>
            <a:r>
              <a:rPr lang="ru-RU" dirty="0" smtClean="0"/>
              <a:t>астер-классы, </a:t>
            </a:r>
            <a:r>
              <a:rPr lang="ru-RU" dirty="0"/>
              <a:t>педагогических мастерских представляющих лучшие образцы реализации технологии социально-образовательного проектирования</a:t>
            </a:r>
          </a:p>
          <a:p>
            <a:pPr lvl="0"/>
            <a:r>
              <a:rPr lang="ru-RU" dirty="0"/>
              <a:t>п</a:t>
            </a:r>
            <a:r>
              <a:rPr lang="ru-RU" dirty="0" smtClean="0"/>
              <a:t>роблемно-проектных </a:t>
            </a:r>
            <a:r>
              <a:rPr lang="ru-RU" dirty="0"/>
              <a:t>семинаров в рамках деятельности  инновационной площадки.</a:t>
            </a:r>
          </a:p>
          <a:p>
            <a:pPr lvl="0"/>
            <a:r>
              <a:rPr lang="ru-RU" dirty="0"/>
              <a:t>к</a:t>
            </a:r>
            <a:r>
              <a:rPr lang="ru-RU" dirty="0" smtClean="0"/>
              <a:t>руглого </a:t>
            </a:r>
            <a:r>
              <a:rPr lang="ru-RU" dirty="0"/>
              <a:t>стола по теме «Повышение квалификации педагогических работников образовательной организации через реализацию индивидуального маршрута учителя»</a:t>
            </a:r>
          </a:p>
          <a:p>
            <a:r>
              <a:rPr lang="ru-RU" dirty="0"/>
              <a:t>с</a:t>
            </a:r>
            <a:r>
              <a:rPr lang="ru-RU" dirty="0" smtClean="0"/>
              <a:t>борников </a:t>
            </a:r>
            <a:r>
              <a:rPr lang="ru-RU" dirty="0"/>
              <a:t>научно-практических материалов, экспонирующих лучшие образцы построения практики инновационного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1440510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916832"/>
            <a:ext cx="8229600" cy="1997968"/>
          </a:xfrm>
        </p:spPr>
        <p:txBody>
          <a:bodyPr>
            <a:normAutofit fontScale="90000"/>
          </a:bodyPr>
          <a:lstStyle/>
          <a:p>
            <a:r>
              <a:rPr lang="ru-RU" dirty="0"/>
              <a:t>Обоснование устойчивости результатов деятельности площадки после завершения ее работы</a:t>
            </a:r>
          </a:p>
        </p:txBody>
      </p:sp>
    </p:spTree>
    <p:extLst>
      <p:ext uri="{BB962C8B-B14F-4D97-AF65-F5344CB8AC3E}">
        <p14:creationId xmlns:p14="http://schemas.microsoft.com/office/powerpoint/2010/main" xmlns="" val="1855721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Для ближайшего социального окружения: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рост </a:t>
            </a:r>
            <a:r>
              <a:rPr lang="ru-RU" dirty="0"/>
              <a:t>заинтересованности местного сообщества в развитии образования;</a:t>
            </a:r>
          </a:p>
          <a:p>
            <a:r>
              <a:rPr lang="ru-RU" dirty="0" smtClean="0"/>
              <a:t>появление </a:t>
            </a:r>
            <a:r>
              <a:rPr lang="ru-RU" dirty="0"/>
              <a:t>общественных инициатив, связанных с совершенствованием и развитием образовательной сферы;</a:t>
            </a:r>
          </a:p>
          <a:p>
            <a:r>
              <a:rPr lang="ru-RU" dirty="0" smtClean="0"/>
              <a:t>рост </a:t>
            </a:r>
            <a:r>
              <a:rPr lang="ru-RU" dirty="0"/>
              <a:t>образовательной просвещенности граждан на основе возникновения общественно-педагогических проектов и событий, активного взаимодействия со СМИ.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36679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Для педагогов: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68052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широта возможностей профессионального общения, в том числе для рефлексии собственного педагогического и инновационного опыта;</a:t>
            </a:r>
          </a:p>
          <a:p>
            <a:r>
              <a:rPr lang="ru-RU" dirty="0" smtClean="0"/>
              <a:t>выработка </a:t>
            </a:r>
            <a:r>
              <a:rPr lang="ru-RU" dirty="0"/>
              <a:t>индивидуальных траекторий профессионального развития в соответствии с осознанными потребностями;</a:t>
            </a:r>
          </a:p>
          <a:p>
            <a:r>
              <a:rPr lang="ru-RU" dirty="0"/>
              <a:t>приобретение личного опыта внедрения современной модели общего среднего образования</a:t>
            </a:r>
            <a:r>
              <a:rPr lang="ru-RU" dirty="0" smtClean="0"/>
              <a:t>.</a:t>
            </a:r>
            <a:r>
              <a:rPr lang="ru-RU" b="1" dirty="0"/>
              <a:t> </a:t>
            </a:r>
            <a:endParaRPr lang="ru-RU" b="1" dirty="0" smtClean="0"/>
          </a:p>
          <a:p>
            <a:pPr marL="109728" indent="0">
              <a:buNone/>
            </a:pPr>
            <a:r>
              <a:rPr lang="ru-RU" sz="3800" b="1" dirty="0" smtClean="0">
                <a:latin typeface="+mj-lt"/>
              </a:rPr>
              <a:t>Для </a:t>
            </a:r>
            <a:r>
              <a:rPr lang="ru-RU" sz="3800" b="1" dirty="0">
                <a:latin typeface="+mj-lt"/>
              </a:rPr>
              <a:t>администрации:</a:t>
            </a:r>
            <a:endParaRPr lang="ru-RU" sz="3800" dirty="0">
              <a:latin typeface="+mj-lt"/>
            </a:endParaRPr>
          </a:p>
          <a:p>
            <a:pPr lvl="0"/>
            <a:r>
              <a:rPr lang="ru-RU" dirty="0"/>
              <a:t>согласованность государственных инициатив и социального заказа ближайшего окружения;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760894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Для общеобразовательных учреждений - партнеров: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создание образовательной системы с особым типом управлением, проектно-исследовательскими разработками, повышением квалификации педагогических кадров, системой тиражирования образовательных результатов и педагогического опыта,	материально-техническим, финансовым и информационным обеспечением;</a:t>
            </a:r>
          </a:p>
          <a:p>
            <a:r>
              <a:rPr lang="ru-RU" dirty="0"/>
              <a:t>создание действующих жизнеспособных образцов организации образовательного процесса и соответствующих им образцов педагогической и организационно-управленческой работы в условиях внедрения современной модели общего среднего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40369574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066800"/>
          </a:xfrm>
        </p:spPr>
        <p:txBody>
          <a:bodyPr/>
          <a:lstStyle/>
          <a:p>
            <a:r>
              <a:rPr lang="ru-RU" dirty="0" smtClean="0"/>
              <a:t>Возможные риски: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6855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Психологический </a:t>
            </a:r>
            <a:r>
              <a:rPr lang="ru-RU" dirty="0"/>
              <a:t>барьер – «боязнь педагогов» к нововведениям.</a:t>
            </a:r>
          </a:p>
          <a:p>
            <a:r>
              <a:rPr lang="ru-RU" dirty="0" smtClean="0"/>
              <a:t>Собственная </a:t>
            </a:r>
            <a:r>
              <a:rPr lang="ru-RU" dirty="0"/>
              <a:t>инерция.</a:t>
            </a:r>
          </a:p>
          <a:p>
            <a:r>
              <a:rPr lang="ru-RU" dirty="0" smtClean="0"/>
              <a:t>Разочарование </a:t>
            </a:r>
            <a:r>
              <a:rPr lang="ru-RU" dirty="0"/>
              <a:t>в результате </a:t>
            </a:r>
            <a:r>
              <a:rPr lang="ru-RU" dirty="0" smtClean="0"/>
              <a:t>имевшихся </a:t>
            </a:r>
            <a:r>
              <a:rPr lang="ru-RU" dirty="0"/>
              <a:t>ранее неудач.</a:t>
            </a:r>
          </a:p>
          <a:p>
            <a:r>
              <a:rPr lang="ru-RU" dirty="0" smtClean="0"/>
              <a:t>Недостаток </a:t>
            </a:r>
            <a:r>
              <a:rPr lang="ru-RU" dirty="0"/>
              <a:t>времени.</a:t>
            </a:r>
          </a:p>
          <a:p>
            <a:r>
              <a:rPr lang="ru-RU" dirty="0" smtClean="0"/>
              <a:t>Отсутствие </a:t>
            </a:r>
            <a:r>
              <a:rPr lang="ru-RU" dirty="0"/>
              <a:t>внутренней мотивации вести постоянную и планомерную работу       по </a:t>
            </a:r>
            <a:r>
              <a:rPr lang="ru-RU" dirty="0" smtClean="0"/>
              <a:t>самообразованию.</a:t>
            </a:r>
          </a:p>
          <a:p>
            <a:r>
              <a:rPr lang="ru-RU" dirty="0" smtClean="0"/>
              <a:t>Завышение  </a:t>
            </a:r>
            <a:r>
              <a:rPr lang="ru-RU" dirty="0"/>
              <a:t>самооценки части преподавателей по  поводу  повышения  профессионального  и  методического  уровня  и  совершенствования учебно-воспитательного процесса. </a:t>
            </a:r>
            <a:endParaRPr lang="ru-RU" dirty="0" smtClean="0"/>
          </a:p>
          <a:p>
            <a:r>
              <a:rPr lang="ru-RU" dirty="0" smtClean="0"/>
              <a:t>Отсутствие </a:t>
            </a:r>
            <a:r>
              <a:rPr lang="ru-RU" dirty="0"/>
              <a:t>полноценной системы стимулирования преподавателей, стремящихся к повышению качества и уровня </a:t>
            </a:r>
            <a:r>
              <a:rPr lang="ru-RU" dirty="0" err="1"/>
              <a:t>обученности</a:t>
            </a:r>
            <a:r>
              <a:rPr lang="ru-RU" dirty="0"/>
              <a:t> учеников.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6008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Основание для развития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Конституция РФ;</a:t>
            </a:r>
          </a:p>
          <a:p>
            <a:r>
              <a:rPr lang="ru-RU" dirty="0" smtClean="0"/>
              <a:t>ФЗ № 273 «Об образовании»;</a:t>
            </a:r>
          </a:p>
          <a:p>
            <a:r>
              <a:rPr lang="ru-RU" dirty="0"/>
              <a:t>Государственная программа "Информационное общество (2011 - 2020 годы)". Постановление правительства Российской Федерации от 20.10.2010г. №1815-р «О государственной  программе РФ». </a:t>
            </a:r>
            <a:endParaRPr lang="ru-RU" dirty="0" smtClean="0"/>
          </a:p>
          <a:p>
            <a:r>
              <a:rPr lang="ru-RU" dirty="0"/>
              <a:t>Комплексный план формирования и реализации современной модели образования в Российской Федерации на 2009-2012 годы и плановый период до 2020 года; </a:t>
            </a:r>
            <a:endParaRPr lang="ru-RU" dirty="0" smtClean="0"/>
          </a:p>
          <a:p>
            <a:r>
              <a:rPr lang="ru-RU" dirty="0"/>
              <a:t>Окружная долгосрочная целевая программа "Развитие системы образования Ямало-Ненецкого автономного округа на 2011 - 2015 </a:t>
            </a:r>
            <a:r>
              <a:rPr lang="ru-RU" dirty="0" smtClean="0"/>
              <a:t>годы;</a:t>
            </a:r>
            <a:endParaRPr lang="ru-RU" dirty="0" smtClean="0"/>
          </a:p>
          <a:p>
            <a:r>
              <a:rPr lang="ru-RU" dirty="0"/>
              <a:t>Проект Окружной комплексной программы «Педагогические кадры Ямала на 2012-2015годы</a:t>
            </a:r>
            <a:r>
              <a:rPr lang="ru-RU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2048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r>
              <a:rPr lang="ru-RU" dirty="0" smtClean="0"/>
              <a:t>Цель программы: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435280" cy="4824536"/>
          </a:xfrm>
        </p:spPr>
        <p:txBody>
          <a:bodyPr>
            <a:noAutofit/>
          </a:bodyPr>
          <a:lstStyle/>
          <a:p>
            <a:r>
              <a:rPr lang="ru-RU" sz="3000" dirty="0" smtClean="0"/>
              <a:t>Создание и апробация персонифицированной системы повышения квалификации педагогических работников образовательной организации через реализацию индивидуального маршрута учителя, что позволит сформировать качественно новое состояние профессиональной компетентности педагога, его интеллектуальную культуру и культуру саморазвития.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xmlns="" val="390768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r>
              <a:rPr lang="ru-RU" dirty="0" smtClean="0"/>
              <a:t>Задачи программы: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с</a:t>
            </a:r>
            <a:r>
              <a:rPr lang="ru-RU" dirty="0" smtClean="0"/>
              <a:t>оздавать условия для организации и осуществления для повышения квалификации педагогических работников образовательной организации через  построение индивидуального маршрута;</a:t>
            </a:r>
          </a:p>
          <a:p>
            <a:r>
              <a:rPr lang="ru-RU" dirty="0"/>
              <a:t>оказывать помощь в развитии творческого потенциала педагогических </a:t>
            </a:r>
            <a:r>
              <a:rPr lang="ru-RU" dirty="0" smtClean="0"/>
              <a:t>работников;</a:t>
            </a:r>
          </a:p>
          <a:p>
            <a:r>
              <a:rPr lang="ru-RU" dirty="0"/>
              <a:t>оказывать научно – методическую поддержку всем участникам образовательного процесса и удовлетворять информационные, научно – методические и образовательные </a:t>
            </a:r>
            <a:r>
              <a:rPr lang="ru-RU" dirty="0" smtClean="0"/>
              <a:t>потребности.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99446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направления программы: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435280" cy="5013176"/>
          </a:xfrm>
        </p:spPr>
        <p:txBody>
          <a:bodyPr>
            <a:normAutofit fontScale="92500"/>
          </a:bodyPr>
          <a:lstStyle/>
          <a:p>
            <a:r>
              <a:rPr lang="ru-RU" dirty="0"/>
              <a:t>п</a:t>
            </a:r>
            <a:r>
              <a:rPr lang="ru-RU" dirty="0" smtClean="0"/>
              <a:t>ерсонифицированное повышение квалификации педагогических работников образовательной организации через реализацию индивидуального маршрута учителя. Работа в рамках инновационной площадки;</a:t>
            </a:r>
          </a:p>
          <a:p>
            <a:r>
              <a:rPr lang="ru-RU" dirty="0" smtClean="0"/>
              <a:t>мониторинг </a:t>
            </a:r>
            <a:r>
              <a:rPr lang="ru-RU" dirty="0"/>
              <a:t>и оценка деятельности учителей;                                             </a:t>
            </a:r>
          </a:p>
          <a:p>
            <a:r>
              <a:rPr lang="ru-RU" dirty="0" smtClean="0"/>
              <a:t>реализация </a:t>
            </a:r>
            <a:r>
              <a:rPr lang="ru-RU" dirty="0"/>
              <a:t>окружного проекта  «Рамочной модели  квалификационных степеней работников образования ЯНАО: учитель - наставник, учитель - исследователь, учитель – методист» в образовательных учреждениях Тазовского района.</a:t>
            </a:r>
          </a:p>
        </p:txBody>
      </p:sp>
    </p:spTree>
    <p:extLst>
      <p:ext uri="{BB962C8B-B14F-4D97-AF65-F5344CB8AC3E}">
        <p14:creationId xmlns:p14="http://schemas.microsoft.com/office/powerpoint/2010/main" xmlns="" val="3949484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Программа деятельности площадки: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04056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Общественная презентация проектной идеи.</a:t>
            </a:r>
          </a:p>
          <a:p>
            <a:pPr lvl="0"/>
            <a:r>
              <a:rPr lang="ru-RU" dirty="0"/>
              <a:t>Экспертиза инновационного предложения.</a:t>
            </a:r>
          </a:p>
          <a:p>
            <a:pPr lvl="0"/>
            <a:r>
              <a:rPr lang="ru-RU" dirty="0"/>
              <a:t>Повышение квалификации педагогов.</a:t>
            </a:r>
          </a:p>
          <a:p>
            <a:pPr lvl="0"/>
            <a:r>
              <a:rPr lang="ru-RU" dirty="0"/>
              <a:t>Презентация индивидуальных маршрутов педагогов.</a:t>
            </a:r>
          </a:p>
          <a:p>
            <a:pPr lvl="0"/>
            <a:r>
              <a:rPr lang="ru-RU" smtClean="0"/>
              <a:t>С</a:t>
            </a:r>
            <a:r>
              <a:rPr lang="ru-RU" smtClean="0"/>
              <a:t>опровождение </a:t>
            </a:r>
            <a:r>
              <a:rPr lang="ru-RU" dirty="0"/>
              <a:t>деятельности педагога дополнительной квалификации в рамках окружного проекта «Рамочной модели  квалификационных степеней работников образования ЯНАО: учитель - наставник, учитель - исследователь, учитель – методист».</a:t>
            </a:r>
          </a:p>
          <a:p>
            <a:pPr lvl="0"/>
            <a:r>
              <a:rPr lang="ru-RU" dirty="0"/>
              <a:t>Отчет проектно-инициативной группы.</a:t>
            </a:r>
          </a:p>
          <a:p>
            <a:r>
              <a:rPr lang="ru-RU" dirty="0"/>
              <a:t>Мониторинг эффективности внедрения модели инновационного управления ОУ.</a:t>
            </a:r>
          </a:p>
        </p:txBody>
      </p:sp>
    </p:spTree>
    <p:extLst>
      <p:ext uri="{BB962C8B-B14F-4D97-AF65-F5344CB8AC3E}">
        <p14:creationId xmlns:p14="http://schemas.microsoft.com/office/powerpoint/2010/main" xmlns="" val="2197557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08112"/>
          </a:xfrm>
        </p:spPr>
        <p:txBody>
          <a:bodyPr/>
          <a:lstStyle/>
          <a:p>
            <a:r>
              <a:rPr lang="ru-RU" dirty="0" smtClean="0"/>
              <a:t>Новизна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04056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dirty="0"/>
              <a:t>Содержание программы способствует повышению профессиональной компетентности педагогов и может изменяться в зависимости от интересов педагогов, позволяет  учесть повседневные интересы и практические потребности педагогов. Такой подход к организации методической работы является для образовательных учреждений Тазовского района наиболее эффективным, так как осуществляется адресная помощь каждому педагогу.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40847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Критерии  и показатели эффективности: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579296" cy="494116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с</a:t>
            </a:r>
            <a:r>
              <a:rPr lang="ru-RU" dirty="0" smtClean="0"/>
              <a:t>овершенствование содержания, направленного на повышение педагогического мастерства,  </a:t>
            </a:r>
            <a:r>
              <a:rPr lang="ru-RU" dirty="0"/>
              <a:t>позволяющего решить задачу повышения квалификации педагога   в условиях </a:t>
            </a:r>
            <a:r>
              <a:rPr lang="ru-RU" dirty="0" smtClean="0"/>
              <a:t>современного финансирования (стимулирование работников);</a:t>
            </a:r>
          </a:p>
          <a:p>
            <a:r>
              <a:rPr lang="ru-RU" dirty="0"/>
              <a:t>с</a:t>
            </a:r>
            <a:r>
              <a:rPr lang="ru-RU" dirty="0" smtClean="0"/>
              <a:t>овершенствование  содержания внутренней системы методической работы ОУ по повышению квалификации педагогических работников через построение  индивидуального маршрута, приводящего к эффективности работы самого учреждения;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84560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2828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Критерии и показатели эффективности: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</a:t>
            </a:r>
            <a:r>
              <a:rPr lang="ru-RU" dirty="0" smtClean="0"/>
              <a:t>овышение уровня закрепленности молодых специалистов в ОУ муниципального образования;</a:t>
            </a:r>
          </a:p>
          <a:p>
            <a:r>
              <a:rPr lang="ru-RU" dirty="0"/>
              <a:t>широкое вовлечение молодых специалистов и педагогов – </a:t>
            </a:r>
            <a:r>
              <a:rPr lang="ru-RU" dirty="0" err="1"/>
              <a:t>стажистов</a:t>
            </a:r>
            <a:r>
              <a:rPr lang="ru-RU" dirty="0"/>
              <a:t> в проведение мероприятий</a:t>
            </a:r>
            <a:r>
              <a:rPr lang="ru-RU" dirty="0" smtClean="0"/>
              <a:t>;</a:t>
            </a:r>
          </a:p>
          <a:p>
            <a:r>
              <a:rPr lang="ru-RU" dirty="0"/>
              <a:t>успешная адаптация начинающих педагогов, позволяющая быстро найти ответы на сложные вопросы, добиться положительных результатов в работе с учащимися;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40863330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261</TotalTime>
  <Words>865</Words>
  <Application>Microsoft Office PowerPoint</Application>
  <PresentationFormat>Экран (4:3)</PresentationFormat>
  <Paragraphs>86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Городская</vt:lpstr>
      <vt:lpstr>«Повышение квалификации педагогических работников образовательной организации через реализацию индивидуального маршрута учителя»</vt:lpstr>
      <vt:lpstr>Основание для развития программы</vt:lpstr>
      <vt:lpstr>Цель программы:</vt:lpstr>
      <vt:lpstr>Задачи программы:</vt:lpstr>
      <vt:lpstr>Основные направления программы:</vt:lpstr>
      <vt:lpstr>Программа деятельности площадки:</vt:lpstr>
      <vt:lpstr>Новизна программы</vt:lpstr>
      <vt:lpstr>Критерии  и показатели эффективности:</vt:lpstr>
      <vt:lpstr>Критерии и показатели эффективности:</vt:lpstr>
      <vt:lpstr>Критерии и показатели эффективности:</vt:lpstr>
      <vt:lpstr>Ожидаемые результаты:</vt:lpstr>
      <vt:lpstr>Обоснование значимости деятельности площадки для развития муниципальной системы образования  </vt:lpstr>
      <vt:lpstr>Сроки и этапы реализации  программы:</vt:lpstr>
      <vt:lpstr>Результаты проекта предлагается тиражировать в виде:</vt:lpstr>
      <vt:lpstr>Обоснование устойчивости результатов деятельности площадки после завершения ее работы</vt:lpstr>
      <vt:lpstr>Для ближайшего социального окружения: </vt:lpstr>
      <vt:lpstr>Для педагогов: </vt:lpstr>
      <vt:lpstr>Для общеобразовательных учреждений - партнеров:</vt:lpstr>
      <vt:lpstr>Возможные риски: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«Повышение квалификации педагогических работников образовательной организации через реализацию индивидуального маршрута учителя»</dc:title>
  <dc:creator>user</dc:creator>
  <cp:lastModifiedBy>Полудницина</cp:lastModifiedBy>
  <cp:revision>32</cp:revision>
  <dcterms:created xsi:type="dcterms:W3CDTF">2014-11-28T05:02:03Z</dcterms:created>
  <dcterms:modified xsi:type="dcterms:W3CDTF">2015-03-30T04:21:16Z</dcterms:modified>
</cp:coreProperties>
</file>